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96" r:id="rId2"/>
    <p:sldId id="403" r:id="rId3"/>
    <p:sldId id="412" r:id="rId4"/>
    <p:sldId id="413" r:id="rId5"/>
    <p:sldId id="404" r:id="rId6"/>
    <p:sldId id="414" r:id="rId7"/>
    <p:sldId id="415" r:id="rId8"/>
    <p:sldId id="416" r:id="rId9"/>
    <p:sldId id="417" r:id="rId10"/>
    <p:sldId id="418" r:id="rId11"/>
    <p:sldId id="398" r:id="rId12"/>
    <p:sldId id="402" r:id="rId13"/>
    <p:sldId id="405" r:id="rId14"/>
    <p:sldId id="419" r:id="rId15"/>
    <p:sldId id="406" r:id="rId16"/>
    <p:sldId id="420" r:id="rId17"/>
    <p:sldId id="421" r:id="rId18"/>
    <p:sldId id="422" r:id="rId19"/>
    <p:sldId id="423" r:id="rId20"/>
    <p:sldId id="424" r:id="rId21"/>
    <p:sldId id="41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120" d="100"/>
          <a:sy n="120"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67A7E7-5583-4E5A-871F-7295DCB8D4D3}" type="datetimeFigureOut">
              <a:rPr lang="en-US" smtClean="0"/>
              <a:t>10/16/2019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691124-5811-4148-8317-6CE57898DA4E}" type="slidenum">
              <a:rPr lang="en-US" smtClean="0"/>
              <a:t>‹#›</a:t>
            </a:fld>
            <a:endParaRPr lang="en-US"/>
          </a:p>
        </p:txBody>
      </p:sp>
    </p:spTree>
    <p:extLst>
      <p:ext uri="{BB962C8B-B14F-4D97-AF65-F5344CB8AC3E}">
        <p14:creationId xmlns:p14="http://schemas.microsoft.com/office/powerpoint/2010/main" val="263259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295935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A6A97-F9A6-425D-B132-094052A313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C4BB29-AE9E-494C-9A7F-12F507B0D1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2FC4C0-9163-4488-98DF-52F469EFF5FF}"/>
              </a:ext>
            </a:extLst>
          </p:cNvPr>
          <p:cNvSpPr>
            <a:spLocks noGrp="1"/>
          </p:cNvSpPr>
          <p:nvPr>
            <p:ph type="dt" sz="half" idx="10"/>
          </p:nvPr>
        </p:nvSpPr>
        <p:spPr/>
        <p:txBody>
          <a:bodyPr/>
          <a:lstStyle/>
          <a:p>
            <a:fld id="{717251E9-853E-4AAA-83B6-04C6CAF3E681}" type="datetimeFigureOut">
              <a:rPr lang="en-US" smtClean="0"/>
              <a:t>10/16/2019</a:t>
            </a:fld>
            <a:endParaRPr lang="en-US"/>
          </a:p>
        </p:txBody>
      </p:sp>
      <p:sp>
        <p:nvSpPr>
          <p:cNvPr id="5" name="Footer Placeholder 4">
            <a:extLst>
              <a:ext uri="{FF2B5EF4-FFF2-40B4-BE49-F238E27FC236}">
                <a16:creationId xmlns:a16="http://schemas.microsoft.com/office/drawing/2014/main" id="{912D1C79-EF06-4F4C-B835-C570782DE9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50CCD-C446-4588-AB7A-137660FBE75F}"/>
              </a:ext>
            </a:extLst>
          </p:cNvPr>
          <p:cNvSpPr>
            <a:spLocks noGrp="1"/>
          </p:cNvSpPr>
          <p:nvPr>
            <p:ph type="sldNum" sz="quarter" idx="12"/>
          </p:nvPr>
        </p:nvSpPr>
        <p:spPr/>
        <p:txBody>
          <a:bodyPr/>
          <a:lstStyle/>
          <a:p>
            <a:fld id="{7810909A-DB8C-430A-B3C2-D8702E4727F6}" type="slidenum">
              <a:rPr lang="en-US" smtClean="0"/>
              <a:t>‹#›</a:t>
            </a:fld>
            <a:endParaRPr lang="en-US"/>
          </a:p>
        </p:txBody>
      </p:sp>
    </p:spTree>
    <p:extLst>
      <p:ext uri="{BB962C8B-B14F-4D97-AF65-F5344CB8AC3E}">
        <p14:creationId xmlns:p14="http://schemas.microsoft.com/office/powerpoint/2010/main" val="664215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836A1-67E2-49FF-B333-66A6731F3D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EAACD1-1CD1-41FE-8144-E1D187AB5C1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00B795-BED2-4D04-8D87-B08D4B4ADBC4}"/>
              </a:ext>
            </a:extLst>
          </p:cNvPr>
          <p:cNvSpPr>
            <a:spLocks noGrp="1"/>
          </p:cNvSpPr>
          <p:nvPr>
            <p:ph type="dt" sz="half" idx="10"/>
          </p:nvPr>
        </p:nvSpPr>
        <p:spPr/>
        <p:txBody>
          <a:bodyPr/>
          <a:lstStyle/>
          <a:p>
            <a:fld id="{717251E9-853E-4AAA-83B6-04C6CAF3E681}" type="datetimeFigureOut">
              <a:rPr lang="en-US" smtClean="0"/>
              <a:t>10/16/2019</a:t>
            </a:fld>
            <a:endParaRPr lang="en-US"/>
          </a:p>
        </p:txBody>
      </p:sp>
      <p:sp>
        <p:nvSpPr>
          <p:cNvPr id="5" name="Footer Placeholder 4">
            <a:extLst>
              <a:ext uri="{FF2B5EF4-FFF2-40B4-BE49-F238E27FC236}">
                <a16:creationId xmlns:a16="http://schemas.microsoft.com/office/drawing/2014/main" id="{A109E190-5081-4F1D-8FC2-3F6ABDD89A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9F0D05-B358-41C9-95B4-19758756AE0E}"/>
              </a:ext>
            </a:extLst>
          </p:cNvPr>
          <p:cNvSpPr>
            <a:spLocks noGrp="1"/>
          </p:cNvSpPr>
          <p:nvPr>
            <p:ph type="sldNum" sz="quarter" idx="12"/>
          </p:nvPr>
        </p:nvSpPr>
        <p:spPr/>
        <p:txBody>
          <a:bodyPr/>
          <a:lstStyle/>
          <a:p>
            <a:fld id="{7810909A-DB8C-430A-B3C2-D8702E4727F6}" type="slidenum">
              <a:rPr lang="en-US" smtClean="0"/>
              <a:t>‹#›</a:t>
            </a:fld>
            <a:endParaRPr lang="en-US"/>
          </a:p>
        </p:txBody>
      </p:sp>
    </p:spTree>
    <p:extLst>
      <p:ext uri="{BB962C8B-B14F-4D97-AF65-F5344CB8AC3E}">
        <p14:creationId xmlns:p14="http://schemas.microsoft.com/office/powerpoint/2010/main" val="1020049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30E4B9-075A-4A78-AA67-F1E8FBE84F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EF8576-0DF0-43B0-9F98-4261A36FA57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70CC65-D4A6-4EBE-B370-13DACC43A1AF}"/>
              </a:ext>
            </a:extLst>
          </p:cNvPr>
          <p:cNvSpPr>
            <a:spLocks noGrp="1"/>
          </p:cNvSpPr>
          <p:nvPr>
            <p:ph type="dt" sz="half" idx="10"/>
          </p:nvPr>
        </p:nvSpPr>
        <p:spPr/>
        <p:txBody>
          <a:bodyPr/>
          <a:lstStyle/>
          <a:p>
            <a:fld id="{717251E9-853E-4AAA-83B6-04C6CAF3E681}" type="datetimeFigureOut">
              <a:rPr lang="en-US" smtClean="0"/>
              <a:t>10/16/2019</a:t>
            </a:fld>
            <a:endParaRPr lang="en-US"/>
          </a:p>
        </p:txBody>
      </p:sp>
      <p:sp>
        <p:nvSpPr>
          <p:cNvPr id="5" name="Footer Placeholder 4">
            <a:extLst>
              <a:ext uri="{FF2B5EF4-FFF2-40B4-BE49-F238E27FC236}">
                <a16:creationId xmlns:a16="http://schemas.microsoft.com/office/drawing/2014/main" id="{2CC39F39-90F7-472F-844B-10BFEB134C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87CAB-B284-422A-B75B-9FEDCE3CB10E}"/>
              </a:ext>
            </a:extLst>
          </p:cNvPr>
          <p:cNvSpPr>
            <a:spLocks noGrp="1"/>
          </p:cNvSpPr>
          <p:nvPr>
            <p:ph type="sldNum" sz="quarter" idx="12"/>
          </p:nvPr>
        </p:nvSpPr>
        <p:spPr/>
        <p:txBody>
          <a:bodyPr/>
          <a:lstStyle/>
          <a:p>
            <a:fld id="{7810909A-DB8C-430A-B3C2-D8702E4727F6}" type="slidenum">
              <a:rPr lang="en-US" smtClean="0"/>
              <a:t>‹#›</a:t>
            </a:fld>
            <a:endParaRPr lang="en-US"/>
          </a:p>
        </p:txBody>
      </p:sp>
    </p:spTree>
    <p:extLst>
      <p:ext uri="{BB962C8B-B14F-4D97-AF65-F5344CB8AC3E}">
        <p14:creationId xmlns:p14="http://schemas.microsoft.com/office/powerpoint/2010/main" val="3303116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23"/>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12" name="Text Placeholder 10"/>
          <p:cNvSpPr>
            <a:spLocks noGrp="1"/>
          </p:cNvSpPr>
          <p:nvPr>
            <p:ph type="body" sz="quarter" idx="14" hasCustomPrompt="1"/>
          </p:nvPr>
        </p:nvSpPr>
        <p:spPr>
          <a:xfrm>
            <a:off x="2802469"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9" name="Footer Placeholder 4"/>
          <p:cNvSpPr>
            <a:spLocks noGrp="1"/>
          </p:cNvSpPr>
          <p:nvPr>
            <p:ph type="ftr" sz="quarter" idx="3"/>
          </p:nvPr>
        </p:nvSpPr>
        <p:spPr>
          <a:xfrm>
            <a:off x="6253563" y="6138336"/>
            <a:ext cx="5587647" cy="365125"/>
          </a:xfrm>
          <a:prstGeom prst="rect">
            <a:avLst/>
          </a:prstGeom>
        </p:spPr>
        <p:txBody>
          <a:bodyPr anchor="b"/>
          <a:lstStyle>
            <a:lvl1pPr algn="r">
              <a:defRPr sz="1200">
                <a:solidFill>
                  <a:schemeClr val="tx2"/>
                </a:solidFill>
              </a:defRPr>
            </a:lvl1pPr>
          </a:lstStyle>
          <a:p>
            <a:r>
              <a:rPr lang="en-US" dirty="0"/>
              <a:t>mndot.gov/</a:t>
            </a:r>
          </a:p>
        </p:txBody>
      </p:sp>
      <p:sp>
        <p:nvSpPr>
          <p:cNvPr id="6" name="Picture Placeholder 5"/>
          <p:cNvSpPr>
            <a:spLocks noGrp="1"/>
          </p:cNvSpPr>
          <p:nvPr>
            <p:ph type="pic" sz="quarter" idx="17"/>
          </p:nvPr>
        </p:nvSpPr>
        <p:spPr>
          <a:xfrm>
            <a:off x="0" y="0"/>
            <a:ext cx="12192000" cy="3380732"/>
          </a:xfrm>
        </p:spPr>
        <p:txBody>
          <a:bodyPr/>
          <a:lstStyle/>
          <a:p>
            <a:r>
              <a:rPr lang="en-US"/>
              <a:t>Click icon to add picture</a:t>
            </a:r>
            <a:endParaRPr lang="en-US" dirty="0"/>
          </a:p>
        </p:txBody>
      </p:sp>
      <p:pic>
        <p:nvPicPr>
          <p:cNvPr id="8"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738" y="6089346"/>
            <a:ext cx="4145759" cy="368429"/>
          </a:xfrm>
          <a:prstGeom prst="rect">
            <a:avLst/>
          </a:prstGeom>
        </p:spPr>
      </p:pic>
    </p:spTree>
    <p:extLst>
      <p:ext uri="{BB962C8B-B14F-4D97-AF65-F5344CB8AC3E}">
        <p14:creationId xmlns:p14="http://schemas.microsoft.com/office/powerpoint/2010/main" val="1609977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23D8F-22A6-4828-8BD3-ED895927FC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6DE973-9FCC-4BD6-AECD-1819009D53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E21E7-F486-4216-BB51-2A679DC0F17A}"/>
              </a:ext>
            </a:extLst>
          </p:cNvPr>
          <p:cNvSpPr>
            <a:spLocks noGrp="1"/>
          </p:cNvSpPr>
          <p:nvPr>
            <p:ph type="dt" sz="half" idx="10"/>
          </p:nvPr>
        </p:nvSpPr>
        <p:spPr/>
        <p:txBody>
          <a:bodyPr/>
          <a:lstStyle/>
          <a:p>
            <a:fld id="{717251E9-853E-4AAA-83B6-04C6CAF3E681}" type="datetimeFigureOut">
              <a:rPr lang="en-US" smtClean="0"/>
              <a:t>10/16/2019</a:t>
            </a:fld>
            <a:endParaRPr lang="en-US"/>
          </a:p>
        </p:txBody>
      </p:sp>
      <p:sp>
        <p:nvSpPr>
          <p:cNvPr id="5" name="Footer Placeholder 4">
            <a:extLst>
              <a:ext uri="{FF2B5EF4-FFF2-40B4-BE49-F238E27FC236}">
                <a16:creationId xmlns:a16="http://schemas.microsoft.com/office/drawing/2014/main" id="{CBC76E89-FEE1-4A54-B45F-01C205496D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880B22-B700-41D1-A3BE-A8105909328A}"/>
              </a:ext>
            </a:extLst>
          </p:cNvPr>
          <p:cNvSpPr>
            <a:spLocks noGrp="1"/>
          </p:cNvSpPr>
          <p:nvPr>
            <p:ph type="sldNum" sz="quarter" idx="12"/>
          </p:nvPr>
        </p:nvSpPr>
        <p:spPr/>
        <p:txBody>
          <a:bodyPr/>
          <a:lstStyle/>
          <a:p>
            <a:fld id="{7810909A-DB8C-430A-B3C2-D8702E4727F6}" type="slidenum">
              <a:rPr lang="en-US" smtClean="0"/>
              <a:t>‹#›</a:t>
            </a:fld>
            <a:endParaRPr lang="en-US"/>
          </a:p>
        </p:txBody>
      </p:sp>
    </p:spTree>
    <p:extLst>
      <p:ext uri="{BB962C8B-B14F-4D97-AF65-F5344CB8AC3E}">
        <p14:creationId xmlns:p14="http://schemas.microsoft.com/office/powerpoint/2010/main" val="294492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20CBF-41A5-4676-B4ED-571803852A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BB1966-09C7-49EF-9312-C1BC6C8D0E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AF9B50A-08A4-48C7-8E65-80B3A4BDD892}"/>
              </a:ext>
            </a:extLst>
          </p:cNvPr>
          <p:cNvSpPr>
            <a:spLocks noGrp="1"/>
          </p:cNvSpPr>
          <p:nvPr>
            <p:ph type="dt" sz="half" idx="10"/>
          </p:nvPr>
        </p:nvSpPr>
        <p:spPr/>
        <p:txBody>
          <a:bodyPr/>
          <a:lstStyle/>
          <a:p>
            <a:fld id="{717251E9-853E-4AAA-83B6-04C6CAF3E681}" type="datetimeFigureOut">
              <a:rPr lang="en-US" smtClean="0"/>
              <a:t>10/16/2019</a:t>
            </a:fld>
            <a:endParaRPr lang="en-US"/>
          </a:p>
        </p:txBody>
      </p:sp>
      <p:sp>
        <p:nvSpPr>
          <p:cNvPr id="5" name="Footer Placeholder 4">
            <a:extLst>
              <a:ext uri="{FF2B5EF4-FFF2-40B4-BE49-F238E27FC236}">
                <a16:creationId xmlns:a16="http://schemas.microsoft.com/office/drawing/2014/main" id="{4D6E0D72-DB36-4C92-8B08-6AA08DB044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054D31-8778-43F5-BF99-D28595F00E4F}"/>
              </a:ext>
            </a:extLst>
          </p:cNvPr>
          <p:cNvSpPr>
            <a:spLocks noGrp="1"/>
          </p:cNvSpPr>
          <p:nvPr>
            <p:ph type="sldNum" sz="quarter" idx="12"/>
          </p:nvPr>
        </p:nvSpPr>
        <p:spPr/>
        <p:txBody>
          <a:bodyPr/>
          <a:lstStyle/>
          <a:p>
            <a:fld id="{7810909A-DB8C-430A-B3C2-D8702E4727F6}" type="slidenum">
              <a:rPr lang="en-US" smtClean="0"/>
              <a:t>‹#›</a:t>
            </a:fld>
            <a:endParaRPr lang="en-US"/>
          </a:p>
        </p:txBody>
      </p:sp>
    </p:spTree>
    <p:extLst>
      <p:ext uri="{BB962C8B-B14F-4D97-AF65-F5344CB8AC3E}">
        <p14:creationId xmlns:p14="http://schemas.microsoft.com/office/powerpoint/2010/main" val="2329326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9F908-94CF-4602-AFD1-CB96ED8CA6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F12578-F35C-410F-B14D-8CB2B3CCF78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9F0F0B-45D5-4279-B307-79705C37747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8FCBC6-7A73-4F9A-83AC-8C0219A686DD}"/>
              </a:ext>
            </a:extLst>
          </p:cNvPr>
          <p:cNvSpPr>
            <a:spLocks noGrp="1"/>
          </p:cNvSpPr>
          <p:nvPr>
            <p:ph type="dt" sz="half" idx="10"/>
          </p:nvPr>
        </p:nvSpPr>
        <p:spPr/>
        <p:txBody>
          <a:bodyPr/>
          <a:lstStyle/>
          <a:p>
            <a:fld id="{717251E9-853E-4AAA-83B6-04C6CAF3E681}" type="datetimeFigureOut">
              <a:rPr lang="en-US" smtClean="0"/>
              <a:t>10/16/2019</a:t>
            </a:fld>
            <a:endParaRPr lang="en-US"/>
          </a:p>
        </p:txBody>
      </p:sp>
      <p:sp>
        <p:nvSpPr>
          <p:cNvPr id="6" name="Footer Placeholder 5">
            <a:extLst>
              <a:ext uri="{FF2B5EF4-FFF2-40B4-BE49-F238E27FC236}">
                <a16:creationId xmlns:a16="http://schemas.microsoft.com/office/drawing/2014/main" id="{E5AD934C-B70A-46D1-BCA9-3FA4C201F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38ADA2-4927-4E93-8A98-AB23B4EF6A6C}"/>
              </a:ext>
            </a:extLst>
          </p:cNvPr>
          <p:cNvSpPr>
            <a:spLocks noGrp="1"/>
          </p:cNvSpPr>
          <p:nvPr>
            <p:ph type="sldNum" sz="quarter" idx="12"/>
          </p:nvPr>
        </p:nvSpPr>
        <p:spPr/>
        <p:txBody>
          <a:bodyPr/>
          <a:lstStyle/>
          <a:p>
            <a:fld id="{7810909A-DB8C-430A-B3C2-D8702E4727F6}" type="slidenum">
              <a:rPr lang="en-US" smtClean="0"/>
              <a:t>‹#›</a:t>
            </a:fld>
            <a:endParaRPr lang="en-US"/>
          </a:p>
        </p:txBody>
      </p:sp>
    </p:spTree>
    <p:extLst>
      <p:ext uri="{BB962C8B-B14F-4D97-AF65-F5344CB8AC3E}">
        <p14:creationId xmlns:p14="http://schemas.microsoft.com/office/powerpoint/2010/main" val="702438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2CA6A-6192-4404-896B-D9AB322FB2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F7BDF-151E-4E2E-95F6-E4B69485B9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1604B90-9561-4658-98C3-FBAE1D0909F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99E00B-BDF8-4310-AD8C-E224275FC3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71DEC75-0463-46B7-8E1E-28C562541E7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218EE0-BA0D-4277-A3BD-241FBC7E83E3}"/>
              </a:ext>
            </a:extLst>
          </p:cNvPr>
          <p:cNvSpPr>
            <a:spLocks noGrp="1"/>
          </p:cNvSpPr>
          <p:nvPr>
            <p:ph type="dt" sz="half" idx="10"/>
          </p:nvPr>
        </p:nvSpPr>
        <p:spPr/>
        <p:txBody>
          <a:bodyPr/>
          <a:lstStyle/>
          <a:p>
            <a:fld id="{717251E9-853E-4AAA-83B6-04C6CAF3E681}" type="datetimeFigureOut">
              <a:rPr lang="en-US" smtClean="0"/>
              <a:t>10/16/2019</a:t>
            </a:fld>
            <a:endParaRPr lang="en-US"/>
          </a:p>
        </p:txBody>
      </p:sp>
      <p:sp>
        <p:nvSpPr>
          <p:cNvPr id="8" name="Footer Placeholder 7">
            <a:extLst>
              <a:ext uri="{FF2B5EF4-FFF2-40B4-BE49-F238E27FC236}">
                <a16:creationId xmlns:a16="http://schemas.microsoft.com/office/drawing/2014/main" id="{2F6EB0CB-60FD-45BF-830A-B155A31A5F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B743A2-A00D-48D7-B76C-EF23E3EA8974}"/>
              </a:ext>
            </a:extLst>
          </p:cNvPr>
          <p:cNvSpPr>
            <a:spLocks noGrp="1"/>
          </p:cNvSpPr>
          <p:nvPr>
            <p:ph type="sldNum" sz="quarter" idx="12"/>
          </p:nvPr>
        </p:nvSpPr>
        <p:spPr/>
        <p:txBody>
          <a:bodyPr/>
          <a:lstStyle/>
          <a:p>
            <a:fld id="{7810909A-DB8C-430A-B3C2-D8702E4727F6}" type="slidenum">
              <a:rPr lang="en-US" smtClean="0"/>
              <a:t>‹#›</a:t>
            </a:fld>
            <a:endParaRPr lang="en-US"/>
          </a:p>
        </p:txBody>
      </p:sp>
    </p:spTree>
    <p:extLst>
      <p:ext uri="{BB962C8B-B14F-4D97-AF65-F5344CB8AC3E}">
        <p14:creationId xmlns:p14="http://schemas.microsoft.com/office/powerpoint/2010/main" val="1570646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D0FD8-40AD-433A-BABC-1DF7DA0EC2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5C67E5-C789-487A-A9A4-60FB88C7EAD3}"/>
              </a:ext>
            </a:extLst>
          </p:cNvPr>
          <p:cNvSpPr>
            <a:spLocks noGrp="1"/>
          </p:cNvSpPr>
          <p:nvPr>
            <p:ph type="dt" sz="half" idx="10"/>
          </p:nvPr>
        </p:nvSpPr>
        <p:spPr/>
        <p:txBody>
          <a:bodyPr/>
          <a:lstStyle/>
          <a:p>
            <a:fld id="{717251E9-853E-4AAA-83B6-04C6CAF3E681}" type="datetimeFigureOut">
              <a:rPr lang="en-US" smtClean="0"/>
              <a:t>10/16/2019</a:t>
            </a:fld>
            <a:endParaRPr lang="en-US"/>
          </a:p>
        </p:txBody>
      </p:sp>
      <p:sp>
        <p:nvSpPr>
          <p:cNvPr id="4" name="Footer Placeholder 3">
            <a:extLst>
              <a:ext uri="{FF2B5EF4-FFF2-40B4-BE49-F238E27FC236}">
                <a16:creationId xmlns:a16="http://schemas.microsoft.com/office/drawing/2014/main" id="{12F287F1-1A58-4E02-B519-13DA5E5F46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856F20-9050-48DC-9A1D-6561F4207C84}"/>
              </a:ext>
            </a:extLst>
          </p:cNvPr>
          <p:cNvSpPr>
            <a:spLocks noGrp="1"/>
          </p:cNvSpPr>
          <p:nvPr>
            <p:ph type="sldNum" sz="quarter" idx="12"/>
          </p:nvPr>
        </p:nvSpPr>
        <p:spPr/>
        <p:txBody>
          <a:bodyPr/>
          <a:lstStyle/>
          <a:p>
            <a:fld id="{7810909A-DB8C-430A-B3C2-D8702E4727F6}" type="slidenum">
              <a:rPr lang="en-US" smtClean="0"/>
              <a:t>‹#›</a:t>
            </a:fld>
            <a:endParaRPr lang="en-US"/>
          </a:p>
        </p:txBody>
      </p:sp>
    </p:spTree>
    <p:extLst>
      <p:ext uri="{BB962C8B-B14F-4D97-AF65-F5344CB8AC3E}">
        <p14:creationId xmlns:p14="http://schemas.microsoft.com/office/powerpoint/2010/main" val="1550241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CCBC5C-95A5-4DFD-9D9D-913A8B3851BB}"/>
              </a:ext>
            </a:extLst>
          </p:cNvPr>
          <p:cNvSpPr>
            <a:spLocks noGrp="1"/>
          </p:cNvSpPr>
          <p:nvPr>
            <p:ph type="dt" sz="half" idx="10"/>
          </p:nvPr>
        </p:nvSpPr>
        <p:spPr/>
        <p:txBody>
          <a:bodyPr/>
          <a:lstStyle/>
          <a:p>
            <a:fld id="{717251E9-853E-4AAA-83B6-04C6CAF3E681}" type="datetimeFigureOut">
              <a:rPr lang="en-US" smtClean="0"/>
              <a:t>10/16/2019</a:t>
            </a:fld>
            <a:endParaRPr lang="en-US"/>
          </a:p>
        </p:txBody>
      </p:sp>
      <p:sp>
        <p:nvSpPr>
          <p:cNvPr id="3" name="Footer Placeholder 2">
            <a:extLst>
              <a:ext uri="{FF2B5EF4-FFF2-40B4-BE49-F238E27FC236}">
                <a16:creationId xmlns:a16="http://schemas.microsoft.com/office/drawing/2014/main" id="{97A4A1E3-F6B0-4A76-A2C6-D86FACBB41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5A9083-6F94-4B34-8DCA-6852D3B93B13}"/>
              </a:ext>
            </a:extLst>
          </p:cNvPr>
          <p:cNvSpPr>
            <a:spLocks noGrp="1"/>
          </p:cNvSpPr>
          <p:nvPr>
            <p:ph type="sldNum" sz="quarter" idx="12"/>
          </p:nvPr>
        </p:nvSpPr>
        <p:spPr/>
        <p:txBody>
          <a:bodyPr/>
          <a:lstStyle/>
          <a:p>
            <a:fld id="{7810909A-DB8C-430A-B3C2-D8702E4727F6}" type="slidenum">
              <a:rPr lang="en-US" smtClean="0"/>
              <a:t>‹#›</a:t>
            </a:fld>
            <a:endParaRPr lang="en-US"/>
          </a:p>
        </p:txBody>
      </p:sp>
    </p:spTree>
    <p:extLst>
      <p:ext uri="{BB962C8B-B14F-4D97-AF65-F5344CB8AC3E}">
        <p14:creationId xmlns:p14="http://schemas.microsoft.com/office/powerpoint/2010/main" val="3709124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69E7B-68FD-45C6-BAED-49525B24BA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58C535-1E94-44F4-A783-22C8AF060B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B81D05-A696-4490-9BEF-98B38882F8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B2CEB8-ED98-4FCD-A0C4-C6DDC5FBA1B7}"/>
              </a:ext>
            </a:extLst>
          </p:cNvPr>
          <p:cNvSpPr>
            <a:spLocks noGrp="1"/>
          </p:cNvSpPr>
          <p:nvPr>
            <p:ph type="dt" sz="half" idx="10"/>
          </p:nvPr>
        </p:nvSpPr>
        <p:spPr/>
        <p:txBody>
          <a:bodyPr/>
          <a:lstStyle/>
          <a:p>
            <a:fld id="{717251E9-853E-4AAA-83B6-04C6CAF3E681}" type="datetimeFigureOut">
              <a:rPr lang="en-US" smtClean="0"/>
              <a:t>10/16/2019</a:t>
            </a:fld>
            <a:endParaRPr lang="en-US"/>
          </a:p>
        </p:txBody>
      </p:sp>
      <p:sp>
        <p:nvSpPr>
          <p:cNvPr id="6" name="Footer Placeholder 5">
            <a:extLst>
              <a:ext uri="{FF2B5EF4-FFF2-40B4-BE49-F238E27FC236}">
                <a16:creationId xmlns:a16="http://schemas.microsoft.com/office/drawing/2014/main" id="{5E9F1CF6-3E0D-4926-B9B5-A89594235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94A6-BACF-418D-95E2-3A699685AD82}"/>
              </a:ext>
            </a:extLst>
          </p:cNvPr>
          <p:cNvSpPr>
            <a:spLocks noGrp="1"/>
          </p:cNvSpPr>
          <p:nvPr>
            <p:ph type="sldNum" sz="quarter" idx="12"/>
          </p:nvPr>
        </p:nvSpPr>
        <p:spPr/>
        <p:txBody>
          <a:bodyPr/>
          <a:lstStyle/>
          <a:p>
            <a:fld id="{7810909A-DB8C-430A-B3C2-D8702E4727F6}" type="slidenum">
              <a:rPr lang="en-US" smtClean="0"/>
              <a:t>‹#›</a:t>
            </a:fld>
            <a:endParaRPr lang="en-US"/>
          </a:p>
        </p:txBody>
      </p:sp>
    </p:spTree>
    <p:extLst>
      <p:ext uri="{BB962C8B-B14F-4D97-AF65-F5344CB8AC3E}">
        <p14:creationId xmlns:p14="http://schemas.microsoft.com/office/powerpoint/2010/main" val="2088071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6E9B7-D188-4841-989F-7C1EC4B6C6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7822E3-CBAD-4A61-90CB-0BA1FC46D3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6343B0-C564-4579-B2A4-3DBF01F237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A6B94C-B1A9-4015-9FB5-E9CB2042F8F4}"/>
              </a:ext>
            </a:extLst>
          </p:cNvPr>
          <p:cNvSpPr>
            <a:spLocks noGrp="1"/>
          </p:cNvSpPr>
          <p:nvPr>
            <p:ph type="dt" sz="half" idx="10"/>
          </p:nvPr>
        </p:nvSpPr>
        <p:spPr/>
        <p:txBody>
          <a:bodyPr/>
          <a:lstStyle/>
          <a:p>
            <a:fld id="{717251E9-853E-4AAA-83B6-04C6CAF3E681}" type="datetimeFigureOut">
              <a:rPr lang="en-US" smtClean="0"/>
              <a:t>10/16/2019</a:t>
            </a:fld>
            <a:endParaRPr lang="en-US"/>
          </a:p>
        </p:txBody>
      </p:sp>
      <p:sp>
        <p:nvSpPr>
          <p:cNvPr id="6" name="Footer Placeholder 5">
            <a:extLst>
              <a:ext uri="{FF2B5EF4-FFF2-40B4-BE49-F238E27FC236}">
                <a16:creationId xmlns:a16="http://schemas.microsoft.com/office/drawing/2014/main" id="{A5C9A016-B277-4B88-8DEC-D8DEBB90DC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002FCE-B15B-421F-A083-762F1306E081}"/>
              </a:ext>
            </a:extLst>
          </p:cNvPr>
          <p:cNvSpPr>
            <a:spLocks noGrp="1"/>
          </p:cNvSpPr>
          <p:nvPr>
            <p:ph type="sldNum" sz="quarter" idx="12"/>
          </p:nvPr>
        </p:nvSpPr>
        <p:spPr/>
        <p:txBody>
          <a:bodyPr/>
          <a:lstStyle/>
          <a:p>
            <a:fld id="{7810909A-DB8C-430A-B3C2-D8702E4727F6}" type="slidenum">
              <a:rPr lang="en-US" smtClean="0"/>
              <a:t>‹#›</a:t>
            </a:fld>
            <a:endParaRPr lang="en-US"/>
          </a:p>
        </p:txBody>
      </p:sp>
    </p:spTree>
    <p:extLst>
      <p:ext uri="{BB962C8B-B14F-4D97-AF65-F5344CB8AC3E}">
        <p14:creationId xmlns:p14="http://schemas.microsoft.com/office/powerpoint/2010/main" val="696464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8F8E5D-C65C-47DA-8109-B58A83E3E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86A223-3E71-41A6-8D9F-5E5F1D3DD6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983723-76C9-423F-9920-A6B2393D6C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7251E9-853E-4AAA-83B6-04C6CAF3E681}" type="datetimeFigureOut">
              <a:rPr lang="en-US" smtClean="0"/>
              <a:t>10/16/2019</a:t>
            </a:fld>
            <a:endParaRPr lang="en-US"/>
          </a:p>
        </p:txBody>
      </p:sp>
      <p:sp>
        <p:nvSpPr>
          <p:cNvPr id="5" name="Footer Placeholder 4">
            <a:extLst>
              <a:ext uri="{FF2B5EF4-FFF2-40B4-BE49-F238E27FC236}">
                <a16:creationId xmlns:a16="http://schemas.microsoft.com/office/drawing/2014/main" id="{481A7FD9-AF47-46D0-9D8D-098B289553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B084E9-7C42-4757-A6CF-E1949A6797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10909A-DB8C-430A-B3C2-D8702E4727F6}" type="slidenum">
              <a:rPr lang="en-US" smtClean="0"/>
              <a:t>‹#›</a:t>
            </a:fld>
            <a:endParaRPr lang="en-US"/>
          </a:p>
        </p:txBody>
      </p:sp>
    </p:spTree>
    <p:extLst>
      <p:ext uri="{BB962C8B-B14F-4D97-AF65-F5344CB8AC3E}">
        <p14:creationId xmlns:p14="http://schemas.microsoft.com/office/powerpoint/2010/main" val="2720715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Transit Planning</a:t>
            </a:r>
          </a:p>
        </p:txBody>
      </p:sp>
      <p:sp>
        <p:nvSpPr>
          <p:cNvPr id="3" name="Text Placeholder 2"/>
          <p:cNvSpPr>
            <a:spLocks noGrp="1"/>
          </p:cNvSpPr>
          <p:nvPr>
            <p:ph type="body" sz="quarter" idx="14"/>
          </p:nvPr>
        </p:nvSpPr>
        <p:spPr/>
        <p:txBody>
          <a:bodyPr>
            <a:normAutofit/>
          </a:bodyPr>
          <a:lstStyle/>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October 10, 2019</a:t>
            </a:r>
          </a:p>
        </p:txBody>
      </p:sp>
      <p:pic>
        <p:nvPicPr>
          <p:cNvPr id="8" name="Picture Placeholder 7"/>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t="28131" b="28131"/>
          <a:stretch>
            <a:fillRect/>
          </a:stretch>
        </p:blipFill>
        <p:spPr/>
      </p:pic>
      <p:pic>
        <p:nvPicPr>
          <p:cNvPr id="6" name="Picture 5"/>
          <p:cNvPicPr>
            <a:picLocks noChangeAspect="1"/>
          </p:cNvPicPr>
          <p:nvPr/>
        </p:nvPicPr>
        <p:blipFill>
          <a:blip r:embed="rId4"/>
          <a:stretch>
            <a:fillRect/>
          </a:stretch>
        </p:blipFill>
        <p:spPr>
          <a:xfrm>
            <a:off x="7904379" y="5954185"/>
            <a:ext cx="1581150" cy="733425"/>
          </a:xfrm>
          <a:prstGeom prst="rect">
            <a:avLst/>
          </a:prstGeom>
        </p:spPr>
      </p:pic>
    </p:spTree>
    <p:extLst>
      <p:ext uri="{BB962C8B-B14F-4D97-AF65-F5344CB8AC3E}">
        <p14:creationId xmlns:p14="http://schemas.microsoft.com/office/powerpoint/2010/main" val="1665486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72540-3040-49DE-AA53-F4C6D3B12F3D}"/>
              </a:ext>
            </a:extLst>
          </p:cNvPr>
          <p:cNvSpPr>
            <a:spLocks noGrp="1"/>
          </p:cNvSpPr>
          <p:nvPr>
            <p:ph type="title"/>
          </p:nvPr>
        </p:nvSpPr>
        <p:spPr>
          <a:xfrm>
            <a:off x="838200" y="327958"/>
            <a:ext cx="10515600" cy="1325563"/>
          </a:xfrm>
        </p:spPr>
        <p:txBody>
          <a:bodyPr>
            <a:normAutofit fontScale="90000"/>
          </a:bodyPr>
          <a:lstStyle/>
          <a:p>
            <a:pPr algn="ctr"/>
            <a:r>
              <a:rPr lang="en-US" sz="6000" b="1" dirty="0">
                <a:latin typeface="Arial" panose="020B0604020202020204" pitchFamily="34" charset="0"/>
                <a:cs typeface="Arial" panose="020B0604020202020204" pitchFamily="34" charset="0"/>
              </a:rPr>
              <a:t>Assessing the Real Need/Telling the Story</a:t>
            </a:r>
          </a:p>
        </p:txBody>
      </p:sp>
      <p:sp>
        <p:nvSpPr>
          <p:cNvPr id="8" name="TextBox 7">
            <a:extLst>
              <a:ext uri="{FF2B5EF4-FFF2-40B4-BE49-F238E27FC236}">
                <a16:creationId xmlns:a16="http://schemas.microsoft.com/office/drawing/2014/main" id="{67FF4B06-A007-4B1F-981B-F805F05D1BBF}"/>
              </a:ext>
            </a:extLst>
          </p:cNvPr>
          <p:cNvSpPr txBox="1"/>
          <p:nvPr/>
        </p:nvSpPr>
        <p:spPr>
          <a:xfrm>
            <a:off x="439922" y="2235497"/>
            <a:ext cx="11526715" cy="3631763"/>
          </a:xfrm>
          <a:prstGeom prst="rect">
            <a:avLst/>
          </a:prstGeom>
          <a:noFill/>
        </p:spPr>
        <p:txBody>
          <a:bodyPr wrap="square" rtlCol="0">
            <a:spAutoFit/>
          </a:bodyPr>
          <a:lstStyle/>
          <a:p>
            <a:pPr marL="285750" indent="-285750">
              <a:buFont typeface="Wingdings" panose="05000000000000000000" pitchFamily="2" charset="2"/>
              <a:buChar char="v"/>
            </a:pPr>
            <a:r>
              <a:rPr lang="en-US" sz="3600" dirty="0">
                <a:latin typeface="Arial" panose="020B0604020202020204" pitchFamily="34" charset="0"/>
                <a:cs typeface="Arial" panose="020B0604020202020204" pitchFamily="34" charset="0"/>
              </a:rPr>
              <a:t> Systems receiving 5307 funds develop 5-year plans that are fiscally restrained</a:t>
            </a:r>
          </a:p>
          <a:p>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3600" dirty="0">
                <a:latin typeface="Arial" panose="020B0604020202020204" pitchFamily="34" charset="0"/>
                <a:cs typeface="Arial" panose="020B0604020202020204" pitchFamily="34" charset="0"/>
              </a:rPr>
              <a:t> Systems that receive 5311 funds have been working on new 5-year plans to help assess community needs and work with local partners to develop the resources to implement new service. </a:t>
            </a:r>
          </a:p>
        </p:txBody>
      </p:sp>
    </p:spTree>
    <p:extLst>
      <p:ext uri="{BB962C8B-B14F-4D97-AF65-F5344CB8AC3E}">
        <p14:creationId xmlns:p14="http://schemas.microsoft.com/office/powerpoint/2010/main" val="119584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72540-3040-49DE-AA53-F4C6D3B12F3D}"/>
              </a:ext>
            </a:extLst>
          </p:cNvPr>
          <p:cNvSpPr>
            <a:spLocks noGrp="1"/>
          </p:cNvSpPr>
          <p:nvPr>
            <p:ph type="title"/>
          </p:nvPr>
        </p:nvSpPr>
        <p:spPr/>
        <p:txBody>
          <a:bodyPr>
            <a:normAutofit/>
          </a:bodyPr>
          <a:lstStyle/>
          <a:p>
            <a:pPr algn="ctr"/>
            <a:r>
              <a:rPr lang="en-US" sz="6000" b="1" dirty="0">
                <a:latin typeface="Arial" panose="020B0604020202020204" pitchFamily="34" charset="0"/>
                <a:cs typeface="Arial" panose="020B0604020202020204" pitchFamily="34" charset="0"/>
              </a:rPr>
              <a:t>Why 5-Year Plans?</a:t>
            </a:r>
          </a:p>
        </p:txBody>
      </p:sp>
      <p:sp>
        <p:nvSpPr>
          <p:cNvPr id="8" name="TextBox 7">
            <a:extLst>
              <a:ext uri="{FF2B5EF4-FFF2-40B4-BE49-F238E27FC236}">
                <a16:creationId xmlns:a16="http://schemas.microsoft.com/office/drawing/2014/main" id="{67FF4B06-A007-4B1F-981B-F805F05D1BBF}"/>
              </a:ext>
            </a:extLst>
          </p:cNvPr>
          <p:cNvSpPr txBox="1"/>
          <p:nvPr/>
        </p:nvSpPr>
        <p:spPr>
          <a:xfrm>
            <a:off x="219808" y="1915193"/>
            <a:ext cx="11526715" cy="5109091"/>
          </a:xfrm>
          <a:prstGeom prst="rect">
            <a:avLst/>
          </a:prstGeom>
          <a:noFill/>
        </p:spPr>
        <p:txBody>
          <a:bodyPr wrap="square" rtlCol="0">
            <a:spAutoFit/>
          </a:bodyPr>
          <a:lstStyle/>
          <a:p>
            <a:pPr marL="285750" indent="-285750">
              <a:buFont typeface="Wingdings" panose="05000000000000000000" pitchFamily="2" charset="2"/>
              <a:buChar char="v"/>
            </a:pPr>
            <a:r>
              <a:rPr lang="en-US" sz="2800"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Uncertainty About the Future</a:t>
            </a:r>
          </a:p>
          <a:p>
            <a:endParaRPr lang="en-US" sz="16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v"/>
            </a:pPr>
            <a:r>
              <a:rPr lang="en-US" sz="4000" dirty="0">
                <a:latin typeface="Arial" panose="020B0604020202020204" pitchFamily="34" charset="0"/>
                <a:cs typeface="Arial" panose="020B0604020202020204" pitchFamily="34" charset="0"/>
              </a:rPr>
              <a:t>Mergers, RTCCs, Performance Measures, one-year contracts</a:t>
            </a:r>
          </a:p>
          <a:p>
            <a:pPr lvl="1"/>
            <a:endParaRPr lang="en-US" sz="14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v"/>
            </a:pPr>
            <a:r>
              <a:rPr lang="en-US" sz="4400" dirty="0">
                <a:solidFill>
                  <a:prstClr val="black"/>
                </a:solidFill>
                <a:latin typeface="Arial" panose="020B0604020202020204" pitchFamily="34" charset="0"/>
                <a:cs typeface="Arial" panose="020B0604020202020204" pitchFamily="34" charset="0"/>
              </a:rPr>
              <a:t>Difficult to Assess Unmet Needs</a:t>
            </a:r>
            <a:endParaRPr lang="en-US" sz="4000" dirty="0">
              <a:solidFill>
                <a:prstClr val="black"/>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v"/>
            </a:pPr>
            <a:endParaRPr lang="en-US" sz="1200" dirty="0">
              <a:solidFill>
                <a:prstClr val="black"/>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v"/>
            </a:pPr>
            <a:r>
              <a:rPr lang="en-US" sz="4000" dirty="0">
                <a:solidFill>
                  <a:prstClr val="black"/>
                </a:solidFill>
                <a:latin typeface="Arial" panose="020B0604020202020204" pitchFamily="34" charset="0"/>
                <a:cs typeface="Arial" panose="020B0604020202020204" pitchFamily="34" charset="0"/>
              </a:rPr>
              <a:t> Not worth bothering to ask, don’t have time to deal with it, no local match</a:t>
            </a:r>
          </a:p>
          <a:p>
            <a:pPr marL="742950" lvl="1" indent="-285750">
              <a:buFont typeface="Wingdings" panose="05000000000000000000" pitchFamily="2" charset="2"/>
              <a:buChar char="v"/>
            </a:pP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6733361"/>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72540-3040-49DE-AA53-F4C6D3B12F3D}"/>
              </a:ext>
            </a:extLst>
          </p:cNvPr>
          <p:cNvSpPr>
            <a:spLocks noGrp="1"/>
          </p:cNvSpPr>
          <p:nvPr>
            <p:ph type="title"/>
          </p:nvPr>
        </p:nvSpPr>
        <p:spPr>
          <a:xfrm>
            <a:off x="838200" y="149056"/>
            <a:ext cx="10515600" cy="1325563"/>
          </a:xfrm>
        </p:spPr>
        <p:txBody>
          <a:bodyPr>
            <a:normAutofit/>
          </a:bodyPr>
          <a:lstStyle/>
          <a:p>
            <a:pPr algn="ctr"/>
            <a:r>
              <a:rPr lang="en-US" sz="6000" b="1" dirty="0">
                <a:latin typeface="Arial" panose="020B0604020202020204" pitchFamily="34" charset="0"/>
                <a:cs typeface="Arial" panose="020B0604020202020204" pitchFamily="34" charset="0"/>
              </a:rPr>
              <a:t>Challenges</a:t>
            </a:r>
          </a:p>
        </p:txBody>
      </p:sp>
      <p:sp>
        <p:nvSpPr>
          <p:cNvPr id="8" name="TextBox 7">
            <a:extLst>
              <a:ext uri="{FF2B5EF4-FFF2-40B4-BE49-F238E27FC236}">
                <a16:creationId xmlns:a16="http://schemas.microsoft.com/office/drawing/2014/main" id="{67FF4B06-A007-4B1F-981B-F805F05D1BBF}"/>
              </a:ext>
            </a:extLst>
          </p:cNvPr>
          <p:cNvSpPr txBox="1"/>
          <p:nvPr/>
        </p:nvSpPr>
        <p:spPr>
          <a:xfrm>
            <a:off x="404204" y="1737013"/>
            <a:ext cx="11526715" cy="3600986"/>
          </a:xfrm>
          <a:prstGeom prst="rect">
            <a:avLst/>
          </a:prstGeom>
          <a:noFill/>
        </p:spPr>
        <p:txBody>
          <a:bodyPr wrap="square" rtlCol="0">
            <a:spAutoFit/>
          </a:bodyPr>
          <a:lstStyle/>
          <a:p>
            <a:pPr marL="285750" indent="-285750">
              <a:buFont typeface="Wingdings" panose="05000000000000000000" pitchFamily="2" charset="2"/>
              <a:buChar char="v"/>
            </a:pPr>
            <a:r>
              <a:rPr lang="en-US" sz="2800" dirty="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 Lack of Adequate Staffing/Resources</a:t>
            </a:r>
            <a:endParaRPr lang="en-US" sz="4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endParaRPr lang="en-US" sz="24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v"/>
            </a:pPr>
            <a:r>
              <a:rPr lang="en-US" sz="4000" dirty="0">
                <a:latin typeface="Arial" panose="020B0604020202020204" pitchFamily="34" charset="0"/>
                <a:cs typeface="Arial" panose="020B0604020202020204" pitchFamily="34" charset="0"/>
              </a:rPr>
              <a:t> Can’t devote time to planning, to marketing campaigns, can’t meet future needs without additional staff and assistance through technology.</a:t>
            </a:r>
          </a:p>
        </p:txBody>
      </p:sp>
    </p:spTree>
    <p:extLst>
      <p:ext uri="{BB962C8B-B14F-4D97-AF65-F5344CB8AC3E}">
        <p14:creationId xmlns:p14="http://schemas.microsoft.com/office/powerpoint/2010/main" val="38454814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72540-3040-49DE-AA53-F4C6D3B12F3D}"/>
              </a:ext>
            </a:extLst>
          </p:cNvPr>
          <p:cNvSpPr>
            <a:spLocks noGrp="1"/>
          </p:cNvSpPr>
          <p:nvPr>
            <p:ph type="title"/>
          </p:nvPr>
        </p:nvSpPr>
        <p:spPr/>
        <p:txBody>
          <a:bodyPr>
            <a:normAutofit fontScale="90000"/>
          </a:bodyPr>
          <a:lstStyle/>
          <a:p>
            <a:pPr algn="ctr"/>
            <a:r>
              <a:rPr lang="en-US" sz="6000" b="1" dirty="0">
                <a:latin typeface="Arial" panose="020B0604020202020204" pitchFamily="34" charset="0"/>
                <a:cs typeface="Arial" panose="020B0604020202020204" pitchFamily="34" charset="0"/>
              </a:rPr>
              <a:t>How to Address these Challenges?</a:t>
            </a:r>
          </a:p>
        </p:txBody>
      </p:sp>
      <p:sp>
        <p:nvSpPr>
          <p:cNvPr id="8" name="TextBox 7">
            <a:extLst>
              <a:ext uri="{FF2B5EF4-FFF2-40B4-BE49-F238E27FC236}">
                <a16:creationId xmlns:a16="http://schemas.microsoft.com/office/drawing/2014/main" id="{67FF4B06-A007-4B1F-981B-F805F05D1BBF}"/>
              </a:ext>
            </a:extLst>
          </p:cNvPr>
          <p:cNvSpPr txBox="1"/>
          <p:nvPr/>
        </p:nvSpPr>
        <p:spPr>
          <a:xfrm>
            <a:off x="252836" y="2245558"/>
            <a:ext cx="12042531" cy="4247317"/>
          </a:xfrm>
          <a:prstGeom prst="rect">
            <a:avLst/>
          </a:prstGeom>
          <a:noFill/>
        </p:spPr>
        <p:txBody>
          <a:bodyPr wrap="square" rtlCol="0">
            <a:spAutoFit/>
          </a:bodyPr>
          <a:lstStyle/>
          <a:p>
            <a:endParaRPr lang="en-US" sz="1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4400" dirty="0">
                <a:latin typeface="Arial" panose="020B0604020202020204" pitchFamily="34" charset="0"/>
                <a:cs typeface="Arial" panose="020B0604020202020204" pitchFamily="34" charset="0"/>
              </a:rPr>
              <a:t> Individual, Tailored 5-Year Plans created by the systems that include a constrained and unconstrained vision including a marketing component with assistance from professional consultants</a:t>
            </a:r>
            <a:endParaRPr lang="en-US" sz="4000" dirty="0">
              <a:latin typeface="Arial" panose="020B0604020202020204" pitchFamily="34" charset="0"/>
              <a:cs typeface="Arial" panose="020B0604020202020204" pitchFamily="34" charset="0"/>
            </a:endParaRPr>
          </a:p>
          <a:p>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94041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4FA7A3-304A-4BA3-BD81-FEFC6EB8D3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6036" y="0"/>
            <a:ext cx="5609646" cy="7259541"/>
          </a:xfrm>
          <a:prstGeom prst="rect">
            <a:avLst/>
          </a:prstGeom>
        </p:spPr>
      </p:pic>
    </p:spTree>
    <p:extLst>
      <p:ext uri="{BB962C8B-B14F-4D97-AF65-F5344CB8AC3E}">
        <p14:creationId xmlns:p14="http://schemas.microsoft.com/office/powerpoint/2010/main" val="2123509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9882950-6BE4-48C8-B634-AC22A32A57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91342" y="5776546"/>
            <a:ext cx="2581949" cy="987396"/>
          </a:xfrm>
        </p:spPr>
      </p:pic>
      <p:sp>
        <p:nvSpPr>
          <p:cNvPr id="8" name="TextBox 7">
            <a:extLst>
              <a:ext uri="{FF2B5EF4-FFF2-40B4-BE49-F238E27FC236}">
                <a16:creationId xmlns:a16="http://schemas.microsoft.com/office/drawing/2014/main" id="{67FF4B06-A007-4B1F-981B-F805F05D1BBF}"/>
              </a:ext>
            </a:extLst>
          </p:cNvPr>
          <p:cNvSpPr txBox="1"/>
          <p:nvPr/>
        </p:nvSpPr>
        <p:spPr>
          <a:xfrm>
            <a:off x="419742" y="2170978"/>
            <a:ext cx="11526715" cy="1477328"/>
          </a:xfrm>
          <a:prstGeom prst="rect">
            <a:avLst/>
          </a:prstGeom>
          <a:noFill/>
        </p:spPr>
        <p:txBody>
          <a:bodyPr wrap="square" rtlCol="0">
            <a:spAutoFit/>
          </a:bodyPr>
          <a:lstStyle/>
          <a:p>
            <a:endParaRPr lang="en-US" sz="1000" dirty="0">
              <a:latin typeface="Arial" panose="020B0604020202020204" pitchFamily="34" charset="0"/>
              <a:cs typeface="Arial" panose="020B0604020202020204" pitchFamily="34" charset="0"/>
            </a:endParaRPr>
          </a:p>
          <a:p>
            <a:endParaRPr lang="en-US" sz="4000" dirty="0">
              <a:latin typeface="Arial" panose="020B0604020202020204" pitchFamily="34" charset="0"/>
              <a:cs typeface="Arial" panose="020B0604020202020204" pitchFamily="34" charset="0"/>
            </a:endParaRPr>
          </a:p>
          <a:p>
            <a:endParaRPr lang="en-US" sz="40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61662BB8-C1DA-441A-AAB5-C4D0950F83FE}"/>
              </a:ext>
            </a:extLst>
          </p:cNvPr>
          <p:cNvSpPr txBox="1">
            <a:spLocks/>
          </p:cNvSpPr>
          <p:nvPr/>
        </p:nvSpPr>
        <p:spPr>
          <a:xfrm>
            <a:off x="1186963" y="171434"/>
            <a:ext cx="10489222" cy="914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Regions, Transit Providers &amp; Consultants</a:t>
            </a:r>
          </a:p>
        </p:txBody>
      </p:sp>
      <p:pic>
        <p:nvPicPr>
          <p:cNvPr id="9" name="Picture 8">
            <a:extLst>
              <a:ext uri="{FF2B5EF4-FFF2-40B4-BE49-F238E27FC236}">
                <a16:creationId xmlns:a16="http://schemas.microsoft.com/office/drawing/2014/main" id="{8480785A-3552-4B68-8BF5-D34AD2B8D9C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0624" y="947355"/>
            <a:ext cx="8725313" cy="2512115"/>
          </a:xfrm>
          <a:prstGeom prst="rect">
            <a:avLst/>
          </a:prstGeom>
          <a:noFill/>
          <a:ln>
            <a:noFill/>
          </a:ln>
        </p:spPr>
      </p:pic>
      <p:sp>
        <p:nvSpPr>
          <p:cNvPr id="10" name="Callout: Line 9">
            <a:extLst>
              <a:ext uri="{FF2B5EF4-FFF2-40B4-BE49-F238E27FC236}">
                <a16:creationId xmlns:a16="http://schemas.microsoft.com/office/drawing/2014/main" id="{D85A92E3-448A-4DA9-A4CD-48A2FC614FDB}"/>
              </a:ext>
            </a:extLst>
          </p:cNvPr>
          <p:cNvSpPr/>
          <p:nvPr/>
        </p:nvSpPr>
        <p:spPr>
          <a:xfrm>
            <a:off x="1306008" y="3648306"/>
            <a:ext cx="1696013" cy="1984246"/>
          </a:xfrm>
          <a:prstGeom prst="borderCallout1">
            <a:avLst>
              <a:gd name="adj1" fmla="val 724"/>
              <a:gd name="adj2" fmla="val 44540"/>
              <a:gd name="adj3" fmla="val -7415"/>
              <a:gd name="adj4" fmla="val 449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LSC</a:t>
            </a:r>
          </a:p>
          <a:p>
            <a:pPr algn="ctr"/>
            <a:endParaRPr lang="en-US" dirty="0"/>
          </a:p>
          <a:p>
            <a:pPr algn="ctr"/>
            <a:r>
              <a:rPr lang="en-US" sz="1600" b="1" dirty="0"/>
              <a:t>PM - </a:t>
            </a:r>
          </a:p>
          <a:p>
            <a:pPr algn="ctr"/>
            <a:r>
              <a:rPr lang="en-US" sz="1600" b="1" dirty="0"/>
              <a:t>A.T. Stoddard</a:t>
            </a:r>
          </a:p>
          <a:p>
            <a:pPr algn="ctr"/>
            <a:endParaRPr lang="en-US" sz="1600" b="1" dirty="0"/>
          </a:p>
          <a:p>
            <a:pPr algn="ctr"/>
            <a:endParaRPr lang="en-US" sz="1600" b="1" dirty="0"/>
          </a:p>
        </p:txBody>
      </p:sp>
      <p:sp>
        <p:nvSpPr>
          <p:cNvPr id="11" name="Callout: Line 10">
            <a:extLst>
              <a:ext uri="{FF2B5EF4-FFF2-40B4-BE49-F238E27FC236}">
                <a16:creationId xmlns:a16="http://schemas.microsoft.com/office/drawing/2014/main" id="{9972BC51-3E58-465D-A3E6-B5BA0D7532F1}"/>
              </a:ext>
            </a:extLst>
          </p:cNvPr>
          <p:cNvSpPr/>
          <p:nvPr/>
        </p:nvSpPr>
        <p:spPr>
          <a:xfrm>
            <a:off x="6350949" y="3634361"/>
            <a:ext cx="1552857" cy="1978722"/>
          </a:xfrm>
          <a:prstGeom prst="borderCallout1">
            <a:avLst>
              <a:gd name="adj1" fmla="val 219"/>
              <a:gd name="adj2" fmla="val 29501"/>
              <a:gd name="adj3" fmla="val -6036"/>
              <a:gd name="adj4" fmla="val 297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AECOM</a:t>
            </a:r>
          </a:p>
          <a:p>
            <a:pPr algn="ctr"/>
            <a:endParaRPr lang="en-US" dirty="0"/>
          </a:p>
          <a:p>
            <a:pPr algn="ctr"/>
            <a:r>
              <a:rPr lang="en-US" sz="1600" b="1" dirty="0"/>
              <a:t>PM  - </a:t>
            </a:r>
          </a:p>
          <a:p>
            <a:pPr algn="ctr"/>
            <a:r>
              <a:rPr lang="en-US" sz="1600" b="1" dirty="0"/>
              <a:t>Jill Cahoon</a:t>
            </a:r>
          </a:p>
          <a:p>
            <a:pPr algn="ctr"/>
            <a:endParaRPr lang="en-US" dirty="0"/>
          </a:p>
        </p:txBody>
      </p:sp>
      <p:sp>
        <p:nvSpPr>
          <p:cNvPr id="12" name="Callout: Line 11">
            <a:extLst>
              <a:ext uri="{FF2B5EF4-FFF2-40B4-BE49-F238E27FC236}">
                <a16:creationId xmlns:a16="http://schemas.microsoft.com/office/drawing/2014/main" id="{A0023A77-B613-4FF1-B813-DA36FB695DE9}"/>
              </a:ext>
            </a:extLst>
          </p:cNvPr>
          <p:cNvSpPr/>
          <p:nvPr/>
        </p:nvSpPr>
        <p:spPr>
          <a:xfrm>
            <a:off x="4674451" y="3634361"/>
            <a:ext cx="1552857" cy="1963264"/>
          </a:xfrm>
          <a:prstGeom prst="borderCallout1">
            <a:avLst>
              <a:gd name="adj1" fmla="val 219"/>
              <a:gd name="adj2" fmla="val 45432"/>
              <a:gd name="adj3" fmla="val -7325"/>
              <a:gd name="adj4" fmla="val 459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WSB</a:t>
            </a:r>
          </a:p>
          <a:p>
            <a:pPr algn="ctr"/>
            <a:endParaRPr lang="en-US" dirty="0"/>
          </a:p>
          <a:p>
            <a:pPr algn="ctr"/>
            <a:r>
              <a:rPr lang="en-US" sz="1600" b="1" dirty="0"/>
              <a:t>PM – </a:t>
            </a:r>
          </a:p>
          <a:p>
            <a:pPr algn="ctr"/>
            <a:r>
              <a:rPr lang="en-US" sz="1600" b="1" dirty="0"/>
              <a:t>Lee Nichols</a:t>
            </a:r>
          </a:p>
          <a:p>
            <a:pPr algn="ctr"/>
            <a:endParaRPr lang="en-US" sz="1600" b="1" dirty="0"/>
          </a:p>
        </p:txBody>
      </p:sp>
      <p:sp>
        <p:nvSpPr>
          <p:cNvPr id="13" name="Callout: Line 12">
            <a:extLst>
              <a:ext uri="{FF2B5EF4-FFF2-40B4-BE49-F238E27FC236}">
                <a16:creationId xmlns:a16="http://schemas.microsoft.com/office/drawing/2014/main" id="{001F1C48-6085-4AC5-8029-F0FD02764B42}"/>
              </a:ext>
            </a:extLst>
          </p:cNvPr>
          <p:cNvSpPr/>
          <p:nvPr/>
        </p:nvSpPr>
        <p:spPr>
          <a:xfrm>
            <a:off x="3132796" y="3634361"/>
            <a:ext cx="1391365" cy="1963264"/>
          </a:xfrm>
          <a:prstGeom prst="borderCallout1">
            <a:avLst>
              <a:gd name="adj1" fmla="val 486"/>
              <a:gd name="adj2" fmla="val 64054"/>
              <a:gd name="adj3" fmla="val -7725"/>
              <a:gd name="adj4" fmla="val 620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AECOM</a:t>
            </a:r>
          </a:p>
          <a:p>
            <a:pPr algn="ctr"/>
            <a:endParaRPr lang="en-US" dirty="0"/>
          </a:p>
          <a:p>
            <a:pPr algn="ctr"/>
            <a:r>
              <a:rPr lang="en-US" sz="1600" b="1" dirty="0"/>
              <a:t>PM  - </a:t>
            </a:r>
          </a:p>
          <a:p>
            <a:pPr algn="ctr"/>
            <a:r>
              <a:rPr lang="en-US" sz="1600" b="1" dirty="0"/>
              <a:t>Jill Cahoon</a:t>
            </a:r>
          </a:p>
          <a:p>
            <a:pPr algn="ctr"/>
            <a:r>
              <a:rPr lang="en-US" sz="1600" b="1" dirty="0"/>
              <a:t> </a:t>
            </a:r>
          </a:p>
        </p:txBody>
      </p:sp>
      <p:sp>
        <p:nvSpPr>
          <p:cNvPr id="14" name="Callout: Line 13">
            <a:extLst>
              <a:ext uri="{FF2B5EF4-FFF2-40B4-BE49-F238E27FC236}">
                <a16:creationId xmlns:a16="http://schemas.microsoft.com/office/drawing/2014/main" id="{FFCFF56D-990B-4F8D-8384-25F767A1E3E5}"/>
              </a:ext>
            </a:extLst>
          </p:cNvPr>
          <p:cNvSpPr/>
          <p:nvPr/>
        </p:nvSpPr>
        <p:spPr>
          <a:xfrm>
            <a:off x="8054096" y="3634361"/>
            <a:ext cx="1986099" cy="1978722"/>
          </a:xfrm>
          <a:prstGeom prst="borderCallout1">
            <a:avLst>
              <a:gd name="adj1" fmla="val 2577"/>
              <a:gd name="adj2" fmla="val 8166"/>
              <a:gd name="adj3" fmla="val -6055"/>
              <a:gd name="adj4" fmla="val 81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SRF</a:t>
            </a:r>
          </a:p>
          <a:p>
            <a:pPr algn="ctr"/>
            <a:endParaRPr lang="en-US" dirty="0"/>
          </a:p>
          <a:p>
            <a:pPr algn="ctr"/>
            <a:r>
              <a:rPr lang="en-US" sz="1600" b="1" dirty="0"/>
              <a:t>PM  - </a:t>
            </a:r>
          </a:p>
          <a:p>
            <a:pPr algn="ctr"/>
            <a:r>
              <a:rPr lang="en-US" sz="1600" b="1" dirty="0"/>
              <a:t>Joseph </a:t>
            </a:r>
            <a:r>
              <a:rPr lang="en-US" sz="1600" b="1" dirty="0" err="1"/>
              <a:t>Kapper</a:t>
            </a:r>
            <a:endParaRPr lang="en-US" sz="1600" b="1" dirty="0"/>
          </a:p>
          <a:p>
            <a:pPr algn="ctr"/>
            <a:endParaRPr lang="en-US" dirty="0"/>
          </a:p>
        </p:txBody>
      </p:sp>
    </p:spTree>
    <p:extLst>
      <p:ext uri="{BB962C8B-B14F-4D97-AF65-F5344CB8AC3E}">
        <p14:creationId xmlns:p14="http://schemas.microsoft.com/office/powerpoint/2010/main" val="3334455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72540-3040-49DE-AA53-F4C6D3B12F3D}"/>
              </a:ext>
            </a:extLst>
          </p:cNvPr>
          <p:cNvSpPr>
            <a:spLocks noGrp="1"/>
          </p:cNvSpPr>
          <p:nvPr>
            <p:ph type="title"/>
          </p:nvPr>
        </p:nvSpPr>
        <p:spPr/>
        <p:txBody>
          <a:bodyPr>
            <a:normAutofit fontScale="90000"/>
          </a:bodyPr>
          <a:lstStyle/>
          <a:p>
            <a:pPr algn="ctr"/>
            <a:r>
              <a:rPr lang="en-US" sz="6000" b="1" dirty="0">
                <a:latin typeface="Arial" panose="020B0604020202020204" pitchFamily="34" charset="0"/>
                <a:cs typeface="Arial" panose="020B0604020202020204" pitchFamily="34" charset="0"/>
              </a:rPr>
              <a:t>Completed Plans Will Tell Your Story!</a:t>
            </a:r>
          </a:p>
        </p:txBody>
      </p:sp>
      <p:sp>
        <p:nvSpPr>
          <p:cNvPr id="8" name="TextBox 7">
            <a:extLst>
              <a:ext uri="{FF2B5EF4-FFF2-40B4-BE49-F238E27FC236}">
                <a16:creationId xmlns:a16="http://schemas.microsoft.com/office/drawing/2014/main" id="{67FF4B06-A007-4B1F-981B-F805F05D1BBF}"/>
              </a:ext>
            </a:extLst>
          </p:cNvPr>
          <p:cNvSpPr txBox="1"/>
          <p:nvPr/>
        </p:nvSpPr>
        <p:spPr>
          <a:xfrm>
            <a:off x="260787" y="1568450"/>
            <a:ext cx="12042531" cy="5601533"/>
          </a:xfrm>
          <a:prstGeom prst="rect">
            <a:avLst/>
          </a:prstGeom>
          <a:noFill/>
        </p:spPr>
        <p:txBody>
          <a:bodyPr wrap="square" rtlCol="0">
            <a:spAutoFit/>
          </a:bodyPr>
          <a:lstStyle/>
          <a:p>
            <a:endParaRPr lang="en-US" sz="1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4400" dirty="0">
                <a:latin typeface="Arial" panose="020B0604020202020204" pitchFamily="34" charset="0"/>
                <a:cs typeface="Arial" panose="020B0604020202020204" pitchFamily="34" charset="0"/>
              </a:rPr>
              <a:t> Your system assets and current routes</a:t>
            </a:r>
          </a:p>
          <a:p>
            <a:pPr marL="285750" indent="-285750">
              <a:buFont typeface="Wingdings" panose="05000000000000000000" pitchFamily="2" charset="2"/>
              <a:buChar char="v"/>
            </a:pPr>
            <a:r>
              <a:rPr lang="en-US" sz="4400" dirty="0">
                <a:latin typeface="Arial" panose="020B0604020202020204" pitchFamily="34" charset="0"/>
                <a:cs typeface="Arial" panose="020B0604020202020204" pitchFamily="34" charset="0"/>
              </a:rPr>
              <a:t> Your financial situation</a:t>
            </a:r>
          </a:p>
          <a:p>
            <a:pPr marL="285750" indent="-285750">
              <a:buFont typeface="Wingdings" panose="05000000000000000000" pitchFamily="2" charset="2"/>
              <a:buChar char="v"/>
            </a:pPr>
            <a:r>
              <a:rPr lang="en-US" sz="4400" dirty="0">
                <a:latin typeface="Arial" panose="020B0604020202020204" pitchFamily="34" charset="0"/>
                <a:cs typeface="Arial" panose="020B0604020202020204" pitchFamily="34" charset="0"/>
              </a:rPr>
              <a:t> Your immediate needs</a:t>
            </a:r>
          </a:p>
          <a:p>
            <a:pPr marL="285750" indent="-285750">
              <a:buFont typeface="Wingdings" panose="05000000000000000000" pitchFamily="2" charset="2"/>
              <a:buChar char="v"/>
            </a:pPr>
            <a:r>
              <a:rPr lang="en-US" sz="4400" dirty="0">
                <a:latin typeface="Arial" panose="020B0604020202020204" pitchFamily="34" charset="0"/>
                <a:cs typeface="Arial" panose="020B0604020202020204" pitchFamily="34" charset="0"/>
              </a:rPr>
              <a:t> Your longer-term needs</a:t>
            </a:r>
          </a:p>
          <a:p>
            <a:pPr marL="285750" indent="-285750">
              <a:buFont typeface="Wingdings" panose="05000000000000000000" pitchFamily="2" charset="2"/>
              <a:buChar char="v"/>
            </a:pPr>
            <a:r>
              <a:rPr lang="en-US" sz="4400" dirty="0">
                <a:latin typeface="Arial" panose="020B0604020202020204" pitchFamily="34" charset="0"/>
                <a:cs typeface="Arial" panose="020B0604020202020204" pitchFamily="34" charset="0"/>
              </a:rPr>
              <a:t> Your benefit to the community</a:t>
            </a:r>
          </a:p>
          <a:p>
            <a:pPr marL="285750" indent="-285750">
              <a:buFont typeface="Wingdings" panose="05000000000000000000" pitchFamily="2" charset="2"/>
              <a:buChar char="v"/>
            </a:pPr>
            <a:r>
              <a:rPr lang="en-US" sz="4400" dirty="0">
                <a:latin typeface="Arial" panose="020B0604020202020204" pitchFamily="34" charset="0"/>
                <a:cs typeface="Arial" panose="020B0604020202020204" pitchFamily="34" charset="0"/>
              </a:rPr>
              <a:t> Allow multi-year contracts</a:t>
            </a:r>
          </a:p>
          <a:p>
            <a:pPr marL="285750" indent="-285750">
              <a:buFont typeface="Wingdings" panose="05000000000000000000" pitchFamily="2" charset="2"/>
              <a:buChar char="v"/>
            </a:pPr>
            <a:r>
              <a:rPr lang="en-US" sz="4400" dirty="0">
                <a:latin typeface="Arial" panose="020B0604020202020204" pitchFamily="34" charset="0"/>
                <a:cs typeface="Arial" panose="020B0604020202020204" pitchFamily="34" charset="0"/>
              </a:rPr>
              <a:t> How you fit into the larger planning picture</a:t>
            </a:r>
            <a:endParaRPr lang="en-US" sz="4000" dirty="0">
              <a:latin typeface="Arial" panose="020B0604020202020204" pitchFamily="34" charset="0"/>
              <a:cs typeface="Arial" panose="020B0604020202020204" pitchFamily="34" charset="0"/>
            </a:endParaRPr>
          </a:p>
          <a:p>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92637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72540-3040-49DE-AA53-F4C6D3B12F3D}"/>
              </a:ext>
            </a:extLst>
          </p:cNvPr>
          <p:cNvSpPr>
            <a:spLocks noGrp="1"/>
          </p:cNvSpPr>
          <p:nvPr>
            <p:ph type="title"/>
          </p:nvPr>
        </p:nvSpPr>
        <p:spPr>
          <a:xfrm>
            <a:off x="838200" y="492345"/>
            <a:ext cx="10515600" cy="1325563"/>
          </a:xfrm>
        </p:spPr>
        <p:txBody>
          <a:bodyPr>
            <a:normAutofit fontScale="90000"/>
          </a:bodyPr>
          <a:lstStyle/>
          <a:p>
            <a:pPr algn="ctr"/>
            <a:r>
              <a:rPr lang="en-US" sz="6000" b="1" dirty="0">
                <a:latin typeface="Arial" panose="020B0604020202020204" pitchFamily="34" charset="0"/>
                <a:cs typeface="Arial" panose="020B0604020202020204" pitchFamily="34" charset="0"/>
              </a:rPr>
              <a:t>Completed Plans Will Tell The Transit Story</a:t>
            </a:r>
          </a:p>
        </p:txBody>
      </p:sp>
      <p:sp>
        <p:nvSpPr>
          <p:cNvPr id="8" name="TextBox 7">
            <a:extLst>
              <a:ext uri="{FF2B5EF4-FFF2-40B4-BE49-F238E27FC236}">
                <a16:creationId xmlns:a16="http://schemas.microsoft.com/office/drawing/2014/main" id="{67FF4B06-A007-4B1F-981B-F805F05D1BBF}"/>
              </a:ext>
            </a:extLst>
          </p:cNvPr>
          <p:cNvSpPr txBox="1"/>
          <p:nvPr/>
        </p:nvSpPr>
        <p:spPr>
          <a:xfrm>
            <a:off x="244886" y="2197850"/>
            <a:ext cx="11515094" cy="3939540"/>
          </a:xfrm>
          <a:prstGeom prst="rect">
            <a:avLst/>
          </a:prstGeom>
          <a:noFill/>
        </p:spPr>
        <p:txBody>
          <a:bodyPr wrap="square" rtlCol="0">
            <a:spAutoFit/>
          </a:bodyPr>
          <a:lstStyle/>
          <a:p>
            <a:endParaRPr lang="en-US" sz="1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4000" dirty="0">
                <a:latin typeface="Arial" panose="020B0604020202020204" pitchFamily="34" charset="0"/>
                <a:cs typeface="Arial" panose="020B0604020202020204" pitchFamily="34" charset="0"/>
              </a:rPr>
              <a:t> With well-documented plans from all systems, transit professionals and advocates can explain the statewide funding picture and the cumulative need to policy makers, the news media and the general public. </a:t>
            </a:r>
          </a:p>
          <a:p>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35337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72540-3040-49DE-AA53-F4C6D3B12F3D}"/>
              </a:ext>
            </a:extLst>
          </p:cNvPr>
          <p:cNvSpPr>
            <a:spLocks noGrp="1"/>
          </p:cNvSpPr>
          <p:nvPr>
            <p:ph type="title"/>
          </p:nvPr>
        </p:nvSpPr>
        <p:spPr>
          <a:xfrm>
            <a:off x="-30480" y="182245"/>
            <a:ext cx="12252960" cy="1325563"/>
          </a:xfrm>
        </p:spPr>
        <p:txBody>
          <a:bodyPr>
            <a:normAutofit fontScale="90000"/>
          </a:bodyPr>
          <a:lstStyle/>
          <a:p>
            <a:pPr algn="ctr"/>
            <a:r>
              <a:rPr lang="en-US" sz="6000" b="1" dirty="0">
                <a:latin typeface="Arial" panose="020B0604020202020204" pitchFamily="34" charset="0"/>
                <a:cs typeface="Arial" panose="020B0604020202020204" pitchFamily="34" charset="0"/>
              </a:rPr>
              <a:t>Maintaining the Plans Will Be Important!</a:t>
            </a:r>
          </a:p>
        </p:txBody>
      </p:sp>
      <p:sp>
        <p:nvSpPr>
          <p:cNvPr id="8" name="TextBox 7">
            <a:extLst>
              <a:ext uri="{FF2B5EF4-FFF2-40B4-BE49-F238E27FC236}">
                <a16:creationId xmlns:a16="http://schemas.microsoft.com/office/drawing/2014/main" id="{67FF4B06-A007-4B1F-981B-F805F05D1BBF}"/>
              </a:ext>
            </a:extLst>
          </p:cNvPr>
          <p:cNvSpPr txBox="1"/>
          <p:nvPr/>
        </p:nvSpPr>
        <p:spPr>
          <a:xfrm>
            <a:off x="244886" y="1507808"/>
            <a:ext cx="11515094" cy="5786199"/>
          </a:xfrm>
          <a:prstGeom prst="rect">
            <a:avLst/>
          </a:prstGeom>
          <a:noFill/>
        </p:spPr>
        <p:txBody>
          <a:bodyPr wrap="square" rtlCol="0">
            <a:spAutoFit/>
          </a:bodyPr>
          <a:lstStyle/>
          <a:p>
            <a:endParaRPr lang="en-US" sz="1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4000" dirty="0">
                <a:latin typeface="Arial" panose="020B0604020202020204" pitchFamily="34" charset="0"/>
                <a:cs typeface="Arial" panose="020B0604020202020204" pitchFamily="34" charset="0"/>
              </a:rPr>
              <a:t> With all the work that goes into Transit Plans, it’s important to keep them updated.</a:t>
            </a:r>
          </a:p>
          <a:p>
            <a:pPr marL="285750" indent="-285750">
              <a:buFont typeface="Wingdings" panose="05000000000000000000" pitchFamily="2" charset="2"/>
              <a:buChar char="v"/>
            </a:pPr>
            <a:r>
              <a:rPr lang="en-US" sz="4000" dirty="0">
                <a:latin typeface="Arial" panose="020B0604020202020204" pitchFamily="34" charset="0"/>
                <a:cs typeface="Arial" panose="020B0604020202020204" pitchFamily="34" charset="0"/>
              </a:rPr>
              <a:t> You should receive Excel Templates for:</a:t>
            </a:r>
          </a:p>
          <a:p>
            <a:pPr marL="1200150" lvl="2" indent="-285750">
              <a:buFont typeface="Wingdings" panose="05000000000000000000" pitchFamily="2" charset="2"/>
              <a:buChar char="v"/>
            </a:pPr>
            <a:r>
              <a:rPr lang="en-US" sz="4000" dirty="0">
                <a:latin typeface="Arial" panose="020B0604020202020204" pitchFamily="34" charset="0"/>
                <a:cs typeface="Arial" panose="020B0604020202020204" pitchFamily="34" charset="0"/>
              </a:rPr>
              <a:t>Operating Budget – Constrained and Unconstrained</a:t>
            </a:r>
          </a:p>
          <a:p>
            <a:pPr marL="1200150" lvl="2" indent="-285750">
              <a:buFont typeface="Wingdings" panose="05000000000000000000" pitchFamily="2" charset="2"/>
              <a:buChar char="v"/>
            </a:pPr>
            <a:r>
              <a:rPr lang="en-US" sz="4000" dirty="0">
                <a:latin typeface="Arial" panose="020B0604020202020204" pitchFamily="34" charset="0"/>
                <a:cs typeface="Arial" panose="020B0604020202020204" pitchFamily="34" charset="0"/>
              </a:rPr>
              <a:t> Capital Budget – Constrained and Unconstrained</a:t>
            </a:r>
          </a:p>
          <a:p>
            <a:pPr marL="573088" lvl="2" indent="-517525">
              <a:buFont typeface="Wingdings" panose="05000000000000000000" pitchFamily="2" charset="2"/>
              <a:buChar char="v"/>
            </a:pPr>
            <a:r>
              <a:rPr lang="en-US" sz="4000" dirty="0">
                <a:latin typeface="Arial" panose="020B0604020202020204" pitchFamily="34" charset="0"/>
                <a:cs typeface="Arial" panose="020B0604020202020204" pitchFamily="34" charset="0"/>
              </a:rPr>
              <a:t> Word files with the full plan that can be edited</a:t>
            </a:r>
          </a:p>
          <a:p>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9823929"/>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72540-3040-49DE-AA53-F4C6D3B12F3D}"/>
              </a:ext>
            </a:extLst>
          </p:cNvPr>
          <p:cNvSpPr>
            <a:spLocks noGrp="1"/>
          </p:cNvSpPr>
          <p:nvPr>
            <p:ph type="title"/>
          </p:nvPr>
        </p:nvSpPr>
        <p:spPr>
          <a:xfrm>
            <a:off x="-30480" y="182245"/>
            <a:ext cx="12252960" cy="1325563"/>
          </a:xfrm>
        </p:spPr>
        <p:txBody>
          <a:bodyPr>
            <a:normAutofit/>
          </a:bodyPr>
          <a:lstStyle/>
          <a:p>
            <a:pPr algn="ctr"/>
            <a:r>
              <a:rPr lang="en-US" sz="6000" b="1" dirty="0">
                <a:latin typeface="Arial" panose="020B0604020202020204" pitchFamily="34" charset="0"/>
                <a:cs typeface="Arial" panose="020B0604020202020204" pitchFamily="34" charset="0"/>
              </a:rPr>
              <a:t>Using The Data</a:t>
            </a:r>
          </a:p>
        </p:txBody>
      </p:sp>
      <p:sp>
        <p:nvSpPr>
          <p:cNvPr id="8" name="TextBox 7">
            <a:extLst>
              <a:ext uri="{FF2B5EF4-FFF2-40B4-BE49-F238E27FC236}">
                <a16:creationId xmlns:a16="http://schemas.microsoft.com/office/drawing/2014/main" id="{67FF4B06-A007-4B1F-981B-F805F05D1BBF}"/>
              </a:ext>
            </a:extLst>
          </p:cNvPr>
          <p:cNvSpPr txBox="1"/>
          <p:nvPr/>
        </p:nvSpPr>
        <p:spPr>
          <a:xfrm>
            <a:off x="338453" y="1348782"/>
            <a:ext cx="11515094" cy="5016758"/>
          </a:xfrm>
          <a:prstGeom prst="rect">
            <a:avLst/>
          </a:prstGeom>
          <a:noFill/>
        </p:spPr>
        <p:txBody>
          <a:bodyPr wrap="square" rtlCol="0">
            <a:spAutoFit/>
          </a:bodyPr>
          <a:lstStyle/>
          <a:p>
            <a:endParaRPr lang="en-US" sz="1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4000" dirty="0">
                <a:latin typeface="Arial" panose="020B0604020202020204" pitchFamily="34" charset="0"/>
                <a:cs typeface="Arial" panose="020B0604020202020204" pitchFamily="34" charset="0"/>
              </a:rPr>
              <a:t>For MPTA, we will be compiling all of the information for: </a:t>
            </a:r>
          </a:p>
          <a:p>
            <a:endParaRPr lang="en-US" sz="14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v"/>
            </a:pPr>
            <a:r>
              <a:rPr lang="en-US" sz="4000" dirty="0">
                <a:latin typeface="Arial" panose="020B0604020202020204" pitchFamily="34" charset="0"/>
                <a:cs typeface="Arial" panose="020B0604020202020204" pitchFamily="34" charset="0"/>
              </a:rPr>
              <a:t>Reaching out to local partners and news media with the results</a:t>
            </a:r>
          </a:p>
          <a:p>
            <a:pPr lvl="1"/>
            <a:endParaRPr lang="en-US" sz="16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v"/>
            </a:pPr>
            <a:r>
              <a:rPr lang="en-US" sz="4000" dirty="0">
                <a:latin typeface="Arial" panose="020B0604020202020204" pitchFamily="34" charset="0"/>
                <a:cs typeface="Arial" panose="020B0604020202020204" pitchFamily="34" charset="0"/>
              </a:rPr>
              <a:t>Developing System Profiles to use with  legislators and others</a:t>
            </a:r>
          </a:p>
          <a:p>
            <a:pPr lvl="1"/>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08796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72540-3040-49DE-AA53-F4C6D3B12F3D}"/>
              </a:ext>
            </a:extLst>
          </p:cNvPr>
          <p:cNvSpPr>
            <a:spLocks noGrp="1"/>
          </p:cNvSpPr>
          <p:nvPr>
            <p:ph type="title"/>
          </p:nvPr>
        </p:nvSpPr>
        <p:spPr>
          <a:xfrm>
            <a:off x="838200" y="86830"/>
            <a:ext cx="10515600" cy="1325563"/>
          </a:xfrm>
        </p:spPr>
        <p:txBody>
          <a:bodyPr>
            <a:normAutofit/>
          </a:bodyPr>
          <a:lstStyle/>
          <a:p>
            <a:pPr algn="ctr"/>
            <a:r>
              <a:rPr lang="en-US" sz="6000" b="1" dirty="0">
                <a:latin typeface="Arial" panose="020B0604020202020204" pitchFamily="34" charset="0"/>
                <a:cs typeface="Arial" panose="020B0604020202020204" pitchFamily="34" charset="0"/>
              </a:rPr>
              <a:t>Why Is Planning Important?</a:t>
            </a:r>
          </a:p>
        </p:txBody>
      </p:sp>
      <p:sp>
        <p:nvSpPr>
          <p:cNvPr id="8" name="TextBox 7">
            <a:extLst>
              <a:ext uri="{FF2B5EF4-FFF2-40B4-BE49-F238E27FC236}">
                <a16:creationId xmlns:a16="http://schemas.microsoft.com/office/drawing/2014/main" id="{67FF4B06-A007-4B1F-981B-F805F05D1BBF}"/>
              </a:ext>
            </a:extLst>
          </p:cNvPr>
          <p:cNvSpPr txBox="1"/>
          <p:nvPr/>
        </p:nvSpPr>
        <p:spPr>
          <a:xfrm>
            <a:off x="388301" y="1352903"/>
            <a:ext cx="11526715" cy="5816977"/>
          </a:xfrm>
          <a:prstGeom prst="rect">
            <a:avLst/>
          </a:prstGeom>
          <a:noFill/>
        </p:spPr>
        <p:txBody>
          <a:bodyPr wrap="square" rtlCol="0">
            <a:spAutoFit/>
          </a:bodyPr>
          <a:lstStyle/>
          <a:p>
            <a:pPr marL="285750" indent="-285750">
              <a:buFont typeface="Wingdings" panose="05000000000000000000" pitchFamily="2" charset="2"/>
              <a:buChar char="v"/>
            </a:pPr>
            <a:r>
              <a:rPr lang="en-US" sz="44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Manage Growth/Be Prepared</a:t>
            </a:r>
          </a:p>
          <a:p>
            <a:pPr marL="285750" indent="-285750">
              <a:buFont typeface="Wingdings" panose="05000000000000000000" pitchFamily="2" charset="2"/>
              <a:buChar char="v"/>
            </a:pPr>
            <a:r>
              <a:rPr lang="en-US" sz="3600" dirty="0">
                <a:latin typeface="Arial" panose="020B0604020202020204" pitchFamily="34" charset="0"/>
                <a:cs typeface="Arial" panose="020B0604020202020204" pitchFamily="34" charset="0"/>
              </a:rPr>
              <a:t>  Have a bigger impact by coordinating with other   	services/facilities</a:t>
            </a:r>
          </a:p>
          <a:p>
            <a:pPr marL="285750" indent="-285750">
              <a:buFont typeface="Wingdings" panose="05000000000000000000" pitchFamily="2" charset="2"/>
              <a:buChar char="v"/>
            </a:pPr>
            <a:r>
              <a:rPr lang="en-US" sz="3600" dirty="0">
                <a:latin typeface="Arial" panose="020B0604020202020204" pitchFamily="34" charset="0"/>
                <a:cs typeface="Arial" panose="020B0604020202020204" pitchFamily="34" charset="0"/>
              </a:rPr>
              <a:t>  A collectively held plan develops relationships</a:t>
            </a:r>
          </a:p>
          <a:p>
            <a:pPr marL="285750" indent="-285750">
              <a:buFont typeface="Wingdings" panose="05000000000000000000" pitchFamily="2" charset="2"/>
              <a:buChar char="v"/>
            </a:pPr>
            <a:r>
              <a:rPr lang="en-US" sz="3600" dirty="0">
                <a:latin typeface="Arial" panose="020B0604020202020204" pitchFamily="34" charset="0"/>
                <a:cs typeface="Arial" panose="020B0604020202020204" pitchFamily="34" charset="0"/>
              </a:rPr>
              <a:t>  A broader territorial view improves economies 	of 	scale</a:t>
            </a:r>
          </a:p>
          <a:p>
            <a:pPr marL="285750" indent="-285750">
              <a:buFont typeface="Wingdings" panose="05000000000000000000" pitchFamily="2" charset="2"/>
              <a:buChar char="v"/>
            </a:pPr>
            <a:r>
              <a:rPr lang="en-US" sz="3600" dirty="0">
                <a:latin typeface="Arial" panose="020B0604020202020204" pitchFamily="34" charset="0"/>
                <a:cs typeface="Arial" panose="020B0604020202020204" pitchFamily="34" charset="0"/>
              </a:rPr>
              <a:t>  Anticipating issues is more cost-effective than 	reacting to them</a:t>
            </a:r>
          </a:p>
          <a:p>
            <a:pPr marL="285750" indent="-285750">
              <a:buFont typeface="Wingdings" panose="05000000000000000000" pitchFamily="2" charset="2"/>
              <a:buChar char="v"/>
            </a:pPr>
            <a:r>
              <a:rPr lang="en-US" sz="3600" dirty="0">
                <a:latin typeface="Arial" panose="020B0604020202020204" pitchFamily="34" charset="0"/>
                <a:cs typeface="Arial" panose="020B0604020202020204" pitchFamily="34" charset="0"/>
              </a:rPr>
              <a:t>  Take Time to Think!</a:t>
            </a:r>
          </a:p>
          <a:p>
            <a:pPr lvl="1"/>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234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72540-3040-49DE-AA53-F4C6D3B12F3D}"/>
              </a:ext>
            </a:extLst>
          </p:cNvPr>
          <p:cNvSpPr>
            <a:spLocks noGrp="1"/>
          </p:cNvSpPr>
          <p:nvPr>
            <p:ph type="title"/>
          </p:nvPr>
        </p:nvSpPr>
        <p:spPr>
          <a:xfrm>
            <a:off x="-30480" y="182245"/>
            <a:ext cx="12252960" cy="1325563"/>
          </a:xfrm>
        </p:spPr>
        <p:txBody>
          <a:bodyPr>
            <a:normAutofit/>
          </a:bodyPr>
          <a:lstStyle/>
          <a:p>
            <a:pPr algn="ctr"/>
            <a:r>
              <a:rPr lang="en-US" sz="6000" b="1" dirty="0">
                <a:latin typeface="Arial" panose="020B0604020202020204" pitchFamily="34" charset="0"/>
                <a:cs typeface="Arial" panose="020B0604020202020204" pitchFamily="34" charset="0"/>
              </a:rPr>
              <a:t>Using The Data</a:t>
            </a:r>
          </a:p>
        </p:txBody>
      </p:sp>
      <p:sp>
        <p:nvSpPr>
          <p:cNvPr id="8" name="TextBox 7">
            <a:extLst>
              <a:ext uri="{FF2B5EF4-FFF2-40B4-BE49-F238E27FC236}">
                <a16:creationId xmlns:a16="http://schemas.microsoft.com/office/drawing/2014/main" id="{67FF4B06-A007-4B1F-981B-F805F05D1BBF}"/>
              </a:ext>
            </a:extLst>
          </p:cNvPr>
          <p:cNvSpPr txBox="1"/>
          <p:nvPr/>
        </p:nvSpPr>
        <p:spPr>
          <a:xfrm>
            <a:off x="338453" y="1603224"/>
            <a:ext cx="11515094" cy="4154984"/>
          </a:xfrm>
          <a:prstGeom prst="rect">
            <a:avLst/>
          </a:prstGeom>
          <a:noFill/>
        </p:spPr>
        <p:txBody>
          <a:bodyPr wrap="square" rtlCol="0">
            <a:spAutoFit/>
          </a:bodyPr>
          <a:lstStyle/>
          <a:p>
            <a:endParaRPr lang="en-US" sz="1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4000" dirty="0">
                <a:latin typeface="Arial" panose="020B0604020202020204" pitchFamily="34" charset="0"/>
                <a:cs typeface="Arial" panose="020B0604020202020204" pitchFamily="34" charset="0"/>
              </a:rPr>
              <a:t>For MPTA, we will be compiling all of the information for: </a:t>
            </a:r>
          </a:p>
          <a:p>
            <a:endParaRPr lang="en-US" sz="14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v"/>
            </a:pPr>
            <a:r>
              <a:rPr lang="en-US" sz="4000" dirty="0">
                <a:latin typeface="Arial" panose="020B0604020202020204" pitchFamily="34" charset="0"/>
                <a:cs typeface="Arial" panose="020B0604020202020204" pitchFamily="34" charset="0"/>
              </a:rPr>
              <a:t>Advocating for resources: Marketing plans, other assistance </a:t>
            </a:r>
          </a:p>
          <a:p>
            <a:pPr marL="742950" lvl="1" indent="-285750">
              <a:buFont typeface="Wingdings" panose="05000000000000000000" pitchFamily="2" charset="2"/>
              <a:buChar char="v"/>
            </a:pPr>
            <a:r>
              <a:rPr lang="en-US" sz="4000" dirty="0">
                <a:latin typeface="Arial" panose="020B0604020202020204" pitchFamily="34" charset="0"/>
                <a:cs typeface="Arial" panose="020B0604020202020204" pitchFamily="34" charset="0"/>
              </a:rPr>
              <a:t> Providing information to larger Transportation Coalition partners</a:t>
            </a:r>
          </a:p>
        </p:txBody>
      </p:sp>
    </p:spTree>
    <p:extLst>
      <p:ext uri="{BB962C8B-B14F-4D97-AF65-F5344CB8AC3E}">
        <p14:creationId xmlns:p14="http://schemas.microsoft.com/office/powerpoint/2010/main" val="12680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72540-3040-49DE-AA53-F4C6D3B12F3D}"/>
              </a:ext>
            </a:extLst>
          </p:cNvPr>
          <p:cNvSpPr>
            <a:spLocks noGrp="1"/>
          </p:cNvSpPr>
          <p:nvPr>
            <p:ph type="title"/>
          </p:nvPr>
        </p:nvSpPr>
        <p:spPr>
          <a:xfrm>
            <a:off x="838200" y="249732"/>
            <a:ext cx="10515600" cy="1325563"/>
          </a:xfrm>
        </p:spPr>
        <p:txBody>
          <a:bodyPr>
            <a:normAutofit/>
          </a:bodyPr>
          <a:lstStyle/>
          <a:p>
            <a:pPr algn="ctr"/>
            <a:endParaRPr lang="en-US" sz="6000" b="1"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C9882950-6BE4-48C8-B634-AC22A32A57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29721" y="4996214"/>
            <a:ext cx="3128109" cy="1196260"/>
          </a:xfrm>
        </p:spPr>
      </p:pic>
      <p:sp>
        <p:nvSpPr>
          <p:cNvPr id="8" name="TextBox 7">
            <a:extLst>
              <a:ext uri="{FF2B5EF4-FFF2-40B4-BE49-F238E27FC236}">
                <a16:creationId xmlns:a16="http://schemas.microsoft.com/office/drawing/2014/main" id="{67FF4B06-A007-4B1F-981B-F805F05D1BBF}"/>
              </a:ext>
            </a:extLst>
          </p:cNvPr>
          <p:cNvSpPr txBox="1"/>
          <p:nvPr/>
        </p:nvSpPr>
        <p:spPr>
          <a:xfrm>
            <a:off x="772257" y="2705725"/>
            <a:ext cx="11526715" cy="1446550"/>
          </a:xfrm>
          <a:prstGeom prst="rect">
            <a:avLst/>
          </a:prstGeom>
          <a:noFill/>
        </p:spPr>
        <p:txBody>
          <a:bodyPr wrap="square" rtlCol="0">
            <a:spAutoFit/>
          </a:bodyPr>
          <a:lstStyle/>
          <a:p>
            <a:pPr marL="571500" indent="-571500">
              <a:buFont typeface="Wingdings" panose="05000000000000000000" pitchFamily="2" charset="2"/>
              <a:buChar char="v"/>
            </a:pPr>
            <a:r>
              <a:rPr lang="en-US" sz="4800" b="1" dirty="0">
                <a:latin typeface="Arial" panose="020B0604020202020204" pitchFamily="34" charset="0"/>
                <a:cs typeface="Arial" panose="020B0604020202020204" pitchFamily="34" charset="0"/>
              </a:rPr>
              <a:t>Thank You for Your Commitment!</a:t>
            </a:r>
          </a:p>
          <a:p>
            <a:pPr marL="571500" indent="-571500">
              <a:buFont typeface="Wingdings" panose="05000000000000000000" pitchFamily="2" charset="2"/>
              <a:buChar char="v"/>
            </a:pP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92124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72540-3040-49DE-AA53-F4C6D3B12F3D}"/>
              </a:ext>
            </a:extLst>
          </p:cNvPr>
          <p:cNvSpPr>
            <a:spLocks noGrp="1"/>
          </p:cNvSpPr>
          <p:nvPr>
            <p:ph type="title"/>
          </p:nvPr>
        </p:nvSpPr>
        <p:spPr/>
        <p:txBody>
          <a:bodyPr>
            <a:normAutofit fontScale="90000"/>
          </a:bodyPr>
          <a:lstStyle/>
          <a:p>
            <a:pPr algn="ctr"/>
            <a:r>
              <a:rPr lang="en-US" sz="6000" b="1" dirty="0">
                <a:latin typeface="Arial" panose="020B0604020202020204" pitchFamily="34" charset="0"/>
                <a:cs typeface="Arial" panose="020B0604020202020204" pitchFamily="34" charset="0"/>
              </a:rPr>
              <a:t>Commitment to Meeting People’s Transit Needs</a:t>
            </a:r>
          </a:p>
        </p:txBody>
      </p:sp>
      <p:sp>
        <p:nvSpPr>
          <p:cNvPr id="8" name="TextBox 7">
            <a:extLst>
              <a:ext uri="{FF2B5EF4-FFF2-40B4-BE49-F238E27FC236}">
                <a16:creationId xmlns:a16="http://schemas.microsoft.com/office/drawing/2014/main" id="{67FF4B06-A007-4B1F-981B-F805F05D1BBF}"/>
              </a:ext>
            </a:extLst>
          </p:cNvPr>
          <p:cNvSpPr txBox="1"/>
          <p:nvPr/>
        </p:nvSpPr>
        <p:spPr>
          <a:xfrm>
            <a:off x="219808" y="2233246"/>
            <a:ext cx="11526715" cy="3908762"/>
          </a:xfrm>
          <a:prstGeom prst="rect">
            <a:avLst/>
          </a:prstGeom>
          <a:noFill/>
        </p:spPr>
        <p:txBody>
          <a:bodyPr wrap="square" rtlCol="0">
            <a:spAutoFit/>
          </a:bodyPr>
          <a:lstStyle/>
          <a:p>
            <a:pPr marL="285750" indent="-285750">
              <a:buFont typeface="Wingdings" panose="05000000000000000000" pitchFamily="2" charset="2"/>
              <a:buChar char="v"/>
            </a:pPr>
            <a:r>
              <a:rPr lang="en-US" sz="4400" dirty="0">
                <a:latin typeface="Arial" panose="020B0604020202020204" pitchFamily="34" charset="0"/>
                <a:cs typeface="Arial" panose="020B0604020202020204" pitchFamily="34" charset="0"/>
              </a:rPr>
              <a:t>  Transit service is a lifeline for people! </a:t>
            </a:r>
          </a:p>
          <a:p>
            <a:pPr marL="285750" indent="-285750">
              <a:buFont typeface="Wingdings" panose="05000000000000000000" pitchFamily="2" charset="2"/>
              <a:buChar char="v"/>
            </a:pPr>
            <a:endParaRPr lang="en-US" sz="4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4000" dirty="0">
                <a:latin typeface="Arial" panose="020B0604020202020204" pitchFamily="34" charset="0"/>
                <a:cs typeface="Arial" panose="020B0604020202020204" pitchFamily="34" charset="0"/>
              </a:rPr>
              <a:t> 	We need to expand service to make transit convenient and accessible for more of the people who need it and are requesting service.</a:t>
            </a:r>
          </a:p>
          <a:p>
            <a:pPr lvl="1"/>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933907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72540-3040-49DE-AA53-F4C6D3B12F3D}"/>
              </a:ext>
            </a:extLst>
          </p:cNvPr>
          <p:cNvSpPr>
            <a:spLocks noGrp="1"/>
          </p:cNvSpPr>
          <p:nvPr>
            <p:ph type="title"/>
          </p:nvPr>
        </p:nvSpPr>
        <p:spPr/>
        <p:txBody>
          <a:bodyPr>
            <a:normAutofit fontScale="90000"/>
          </a:bodyPr>
          <a:lstStyle/>
          <a:p>
            <a:pPr algn="ctr"/>
            <a:r>
              <a:rPr lang="en-US" sz="6000" b="1" dirty="0">
                <a:latin typeface="Arial" panose="020B0604020202020204" pitchFamily="34" charset="0"/>
                <a:cs typeface="Arial" panose="020B0604020202020204" pitchFamily="34" charset="0"/>
              </a:rPr>
              <a:t>Looking at Transportation </a:t>
            </a:r>
            <a:r>
              <a:rPr lang="en-US" sz="6000" b="1" dirty="0" err="1">
                <a:latin typeface="Arial" panose="020B0604020202020204" pitchFamily="34" charset="0"/>
                <a:cs typeface="Arial" panose="020B0604020202020204" pitchFamily="34" charset="0"/>
              </a:rPr>
              <a:t>Whollistically</a:t>
            </a:r>
            <a:r>
              <a:rPr lang="en-US" sz="6000" b="1" dirty="0">
                <a:latin typeface="Arial" panose="020B0604020202020204" pitchFamily="34" charset="0"/>
                <a:cs typeface="Arial" panose="020B0604020202020204" pitchFamily="34" charset="0"/>
              </a:rPr>
              <a:t> </a:t>
            </a:r>
          </a:p>
        </p:txBody>
      </p:sp>
      <p:sp>
        <p:nvSpPr>
          <p:cNvPr id="8" name="TextBox 7">
            <a:extLst>
              <a:ext uri="{FF2B5EF4-FFF2-40B4-BE49-F238E27FC236}">
                <a16:creationId xmlns:a16="http://schemas.microsoft.com/office/drawing/2014/main" id="{67FF4B06-A007-4B1F-981B-F805F05D1BBF}"/>
              </a:ext>
            </a:extLst>
          </p:cNvPr>
          <p:cNvSpPr txBox="1"/>
          <p:nvPr/>
        </p:nvSpPr>
        <p:spPr>
          <a:xfrm>
            <a:off x="219808" y="2233246"/>
            <a:ext cx="11526715" cy="3970318"/>
          </a:xfrm>
          <a:prstGeom prst="rect">
            <a:avLst/>
          </a:prstGeom>
          <a:noFill/>
        </p:spPr>
        <p:txBody>
          <a:bodyPr wrap="square" rtlCol="0">
            <a:spAutoFit/>
          </a:bodyPr>
          <a:lstStyle/>
          <a:p>
            <a:pPr marL="285750" lvl="0" indent="-285750">
              <a:buFont typeface="Wingdings" panose="05000000000000000000" pitchFamily="2" charset="2"/>
              <a:buChar char="v"/>
            </a:pPr>
            <a:r>
              <a:rPr lang="en-US" sz="4000" dirty="0">
                <a:solidFill>
                  <a:prstClr val="black"/>
                </a:solidFill>
                <a:latin typeface="Arial" panose="020B0604020202020204" pitchFamily="34" charset="0"/>
                <a:cs typeface="Arial" panose="020B0604020202020204" pitchFamily="34" charset="0"/>
              </a:rPr>
              <a:t>FTA: </a:t>
            </a:r>
            <a:r>
              <a:rPr lang="en-US" sz="4200" dirty="0">
                <a:solidFill>
                  <a:prstClr val="black"/>
                </a:solidFill>
              </a:rPr>
              <a:t>Transportation planning is a cooperative process designed to foster involvement by all users of the system, such as businesses, community groups, environmental organizations, the traveling public, freight operators, and the general public, through a proactive public participation process.</a:t>
            </a:r>
            <a:endParaRPr lang="en-US" sz="4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54296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72540-3040-49DE-AA53-F4C6D3B12F3D}"/>
              </a:ext>
            </a:extLst>
          </p:cNvPr>
          <p:cNvSpPr>
            <a:spLocks noGrp="1"/>
          </p:cNvSpPr>
          <p:nvPr>
            <p:ph type="title"/>
          </p:nvPr>
        </p:nvSpPr>
        <p:spPr>
          <a:xfrm>
            <a:off x="838200" y="158391"/>
            <a:ext cx="10515600" cy="1325563"/>
          </a:xfrm>
        </p:spPr>
        <p:txBody>
          <a:bodyPr>
            <a:normAutofit/>
          </a:bodyPr>
          <a:lstStyle/>
          <a:p>
            <a:pPr algn="ctr"/>
            <a:r>
              <a:rPr lang="en-US" sz="6000" b="1" dirty="0">
                <a:latin typeface="Arial" panose="020B0604020202020204" pitchFamily="34" charset="0"/>
                <a:cs typeface="Arial" panose="020B0604020202020204" pitchFamily="34" charset="0"/>
              </a:rPr>
              <a:t>Requirements </a:t>
            </a:r>
          </a:p>
        </p:txBody>
      </p:sp>
      <p:sp>
        <p:nvSpPr>
          <p:cNvPr id="8" name="TextBox 7">
            <a:extLst>
              <a:ext uri="{FF2B5EF4-FFF2-40B4-BE49-F238E27FC236}">
                <a16:creationId xmlns:a16="http://schemas.microsoft.com/office/drawing/2014/main" id="{67FF4B06-A007-4B1F-981B-F805F05D1BBF}"/>
              </a:ext>
            </a:extLst>
          </p:cNvPr>
          <p:cNvSpPr txBox="1"/>
          <p:nvPr/>
        </p:nvSpPr>
        <p:spPr>
          <a:xfrm>
            <a:off x="264994" y="1416513"/>
            <a:ext cx="11526715" cy="5447645"/>
          </a:xfrm>
          <a:prstGeom prst="rect">
            <a:avLst/>
          </a:prstGeom>
          <a:noFill/>
        </p:spPr>
        <p:txBody>
          <a:bodyPr wrap="square" rtlCol="0">
            <a:spAutoFit/>
          </a:bodyPr>
          <a:lstStyle/>
          <a:p>
            <a:pPr marL="285750" indent="-285750">
              <a:buFont typeface="Wingdings" panose="05000000000000000000" pitchFamily="2" charset="2"/>
              <a:buChar char="v"/>
            </a:pPr>
            <a:r>
              <a:rPr lang="en-US" sz="4400"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Federal and State governments recognize the value of long-term planning</a:t>
            </a:r>
          </a:p>
          <a:p>
            <a:endParaRPr lang="en-US"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4000" dirty="0">
                <a:latin typeface="Arial" panose="020B0604020202020204" pitchFamily="34" charset="0"/>
                <a:cs typeface="Arial" panose="020B0604020202020204" pitchFamily="34" charset="0"/>
              </a:rPr>
              <a:t>  Many areas have goals for ridership and service levels – plans make it more likely that these goals will be reached</a:t>
            </a:r>
          </a:p>
          <a:p>
            <a:pPr marL="285750" indent="-285750">
              <a:buFont typeface="Wingdings" panose="05000000000000000000" pitchFamily="2" charset="2"/>
              <a:buChar char="v"/>
            </a:pPr>
            <a:endParaRPr lang="en-US"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4000" dirty="0">
                <a:latin typeface="Arial" panose="020B0604020202020204" pitchFamily="34" charset="0"/>
                <a:cs typeface="Arial" panose="020B0604020202020204" pitchFamily="34" charset="0"/>
              </a:rPr>
              <a:t> Different requirements for urban and rural systems but planning is important for everyone</a:t>
            </a:r>
          </a:p>
          <a:p>
            <a:pPr lvl="1"/>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50153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72540-3040-49DE-AA53-F4C6D3B12F3D}"/>
              </a:ext>
            </a:extLst>
          </p:cNvPr>
          <p:cNvSpPr>
            <a:spLocks noGrp="1"/>
          </p:cNvSpPr>
          <p:nvPr>
            <p:ph type="title"/>
          </p:nvPr>
        </p:nvSpPr>
        <p:spPr>
          <a:xfrm>
            <a:off x="838200" y="158391"/>
            <a:ext cx="10515600" cy="1325563"/>
          </a:xfrm>
        </p:spPr>
        <p:txBody>
          <a:bodyPr>
            <a:normAutofit/>
          </a:bodyPr>
          <a:lstStyle/>
          <a:p>
            <a:pPr algn="ctr"/>
            <a:r>
              <a:rPr lang="en-US" sz="6000" b="1" dirty="0">
                <a:latin typeface="Arial" panose="020B0604020202020204" pitchFamily="34" charset="0"/>
                <a:cs typeface="Arial" panose="020B0604020202020204" pitchFamily="34" charset="0"/>
              </a:rPr>
              <a:t>RDCs and MPOs</a:t>
            </a:r>
          </a:p>
        </p:txBody>
      </p:sp>
      <p:sp>
        <p:nvSpPr>
          <p:cNvPr id="8" name="TextBox 7">
            <a:extLst>
              <a:ext uri="{FF2B5EF4-FFF2-40B4-BE49-F238E27FC236}">
                <a16:creationId xmlns:a16="http://schemas.microsoft.com/office/drawing/2014/main" id="{67FF4B06-A007-4B1F-981B-F805F05D1BBF}"/>
              </a:ext>
            </a:extLst>
          </p:cNvPr>
          <p:cNvSpPr txBox="1"/>
          <p:nvPr/>
        </p:nvSpPr>
        <p:spPr>
          <a:xfrm>
            <a:off x="264994" y="1416513"/>
            <a:ext cx="11526715" cy="5447645"/>
          </a:xfrm>
          <a:prstGeom prst="rect">
            <a:avLst/>
          </a:prstGeom>
          <a:noFill/>
        </p:spPr>
        <p:txBody>
          <a:bodyPr wrap="square" rtlCol="0">
            <a:spAutoFit/>
          </a:bodyPr>
          <a:lstStyle/>
          <a:p>
            <a:pPr marL="285750" indent="-285750">
              <a:buFont typeface="Wingdings" panose="05000000000000000000" pitchFamily="2" charset="2"/>
              <a:buChar char="v"/>
            </a:pPr>
            <a:r>
              <a:rPr lang="en-US" sz="44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9 Regional Development Commissions in MN that assist local governments and work on comprehensive planning including transportation planning.</a:t>
            </a:r>
          </a:p>
          <a:p>
            <a:endParaRPr lang="en-US"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3600" dirty="0">
                <a:latin typeface="Arial" panose="020B0604020202020204" pitchFamily="34" charset="0"/>
                <a:cs typeface="Arial" panose="020B0604020202020204" pitchFamily="34" charset="0"/>
              </a:rPr>
              <a:t>  8 Metropolitan Planning Organizations - </a:t>
            </a:r>
            <a:r>
              <a:rPr lang="en-US" sz="3600" dirty="0">
                <a:solidFill>
                  <a:srgbClr val="000000"/>
                </a:solidFill>
                <a:latin typeface="Open Sans"/>
              </a:rPr>
              <a:t>lead responsibility for a metropolitan area's transportation plans. All urban areas over 50,000 in population are required to have an MPO if the agencies spend Federal funds on transportation improvements.</a:t>
            </a:r>
            <a:endParaRPr lang="en-US" sz="3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074715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72540-3040-49DE-AA53-F4C6D3B12F3D}"/>
              </a:ext>
            </a:extLst>
          </p:cNvPr>
          <p:cNvSpPr>
            <a:spLocks noGrp="1"/>
          </p:cNvSpPr>
          <p:nvPr>
            <p:ph type="title"/>
          </p:nvPr>
        </p:nvSpPr>
        <p:spPr>
          <a:xfrm>
            <a:off x="838200" y="158391"/>
            <a:ext cx="10515600" cy="1325563"/>
          </a:xfrm>
        </p:spPr>
        <p:txBody>
          <a:bodyPr>
            <a:normAutofit fontScale="90000"/>
          </a:bodyPr>
          <a:lstStyle/>
          <a:p>
            <a:pPr algn="ctr"/>
            <a:r>
              <a:rPr lang="en-US" sz="6000" b="1" dirty="0">
                <a:latin typeface="Arial" panose="020B0604020202020204" pitchFamily="34" charset="0"/>
                <a:cs typeface="Arial" panose="020B0604020202020204" pitchFamily="34" charset="0"/>
              </a:rPr>
              <a:t>Making Transit Part of the Plan</a:t>
            </a:r>
          </a:p>
        </p:txBody>
      </p:sp>
      <p:sp>
        <p:nvSpPr>
          <p:cNvPr id="8" name="TextBox 7">
            <a:extLst>
              <a:ext uri="{FF2B5EF4-FFF2-40B4-BE49-F238E27FC236}">
                <a16:creationId xmlns:a16="http://schemas.microsoft.com/office/drawing/2014/main" id="{67FF4B06-A007-4B1F-981B-F805F05D1BBF}"/>
              </a:ext>
            </a:extLst>
          </p:cNvPr>
          <p:cNvSpPr txBox="1"/>
          <p:nvPr/>
        </p:nvSpPr>
        <p:spPr>
          <a:xfrm>
            <a:off x="264994" y="1416513"/>
            <a:ext cx="11526715" cy="5693866"/>
          </a:xfrm>
          <a:prstGeom prst="rect">
            <a:avLst/>
          </a:prstGeom>
          <a:noFill/>
        </p:spPr>
        <p:txBody>
          <a:bodyPr wrap="square" rtlCol="0">
            <a:spAutoFit/>
          </a:bodyPr>
          <a:lstStyle/>
          <a:p>
            <a:pPr marL="285750" indent="-285750">
              <a:buFont typeface="Wingdings" panose="05000000000000000000" pitchFamily="2" charset="2"/>
              <a:buChar char="v"/>
            </a:pPr>
            <a:r>
              <a:rPr lang="en-US" sz="3600" dirty="0">
                <a:latin typeface="Arial" panose="020B0604020202020204" pitchFamily="34" charset="0"/>
                <a:cs typeface="Arial" panose="020B0604020202020204" pitchFamily="34" charset="0"/>
              </a:rPr>
              <a:t> Transit plans can and should be incorporated into larger transportation plans and economic development plans.</a:t>
            </a:r>
          </a:p>
          <a:p>
            <a:pPr marL="285750" indent="-285750">
              <a:buFont typeface="Wingdings" panose="05000000000000000000" pitchFamily="2" charset="2"/>
              <a:buChar char="v"/>
            </a:pPr>
            <a:r>
              <a:rPr lang="en-US" sz="3600" dirty="0">
                <a:latin typeface="Arial" panose="020B0604020202020204" pitchFamily="34" charset="0"/>
                <a:cs typeface="Arial" panose="020B0604020202020204" pitchFamily="34" charset="0"/>
              </a:rPr>
              <a:t> New businesses and new facilities generate the need for more people to move around the community. Transit needs to be part of the planning for these new developments.</a:t>
            </a:r>
          </a:p>
          <a:p>
            <a:pPr marL="285750" indent="-285750">
              <a:buFont typeface="Wingdings" panose="05000000000000000000" pitchFamily="2" charset="2"/>
              <a:buChar char="v"/>
            </a:pPr>
            <a:r>
              <a:rPr lang="en-US" sz="3600" dirty="0">
                <a:latin typeface="Arial" panose="020B0604020202020204" pitchFamily="34" charset="0"/>
                <a:cs typeface="Arial" panose="020B0604020202020204" pitchFamily="34" charset="0"/>
              </a:rPr>
              <a:t> Proactive planning can make transit more visible – not an afterthought.</a:t>
            </a:r>
          </a:p>
          <a:p>
            <a:pPr marL="285750" indent="-285750">
              <a:buFont typeface="Wingdings" panose="05000000000000000000" pitchFamily="2" charset="2"/>
              <a:buChar char="v"/>
            </a:pP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196456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72540-3040-49DE-AA53-F4C6D3B12F3D}"/>
              </a:ext>
            </a:extLst>
          </p:cNvPr>
          <p:cNvSpPr>
            <a:spLocks noGrp="1"/>
          </p:cNvSpPr>
          <p:nvPr>
            <p:ph type="title"/>
          </p:nvPr>
        </p:nvSpPr>
        <p:spPr>
          <a:xfrm>
            <a:off x="838200" y="158391"/>
            <a:ext cx="10515600" cy="1325563"/>
          </a:xfrm>
        </p:spPr>
        <p:txBody>
          <a:bodyPr>
            <a:normAutofit fontScale="90000"/>
          </a:bodyPr>
          <a:lstStyle/>
          <a:p>
            <a:pPr algn="ctr"/>
            <a:r>
              <a:rPr lang="en-US" sz="6000" b="1" dirty="0">
                <a:latin typeface="Arial" panose="020B0604020202020204" pitchFamily="34" charset="0"/>
                <a:cs typeface="Arial" panose="020B0604020202020204" pitchFamily="34" charset="0"/>
              </a:rPr>
              <a:t>Metropolitan Council – MPO for Twin Cities Metro</a:t>
            </a:r>
          </a:p>
        </p:txBody>
      </p:sp>
      <p:sp>
        <p:nvSpPr>
          <p:cNvPr id="8" name="TextBox 7">
            <a:extLst>
              <a:ext uri="{FF2B5EF4-FFF2-40B4-BE49-F238E27FC236}">
                <a16:creationId xmlns:a16="http://schemas.microsoft.com/office/drawing/2014/main" id="{67FF4B06-A007-4B1F-981B-F805F05D1BBF}"/>
              </a:ext>
            </a:extLst>
          </p:cNvPr>
          <p:cNvSpPr txBox="1"/>
          <p:nvPr/>
        </p:nvSpPr>
        <p:spPr>
          <a:xfrm>
            <a:off x="272945" y="1663003"/>
            <a:ext cx="11526715" cy="5078313"/>
          </a:xfrm>
          <a:prstGeom prst="rect">
            <a:avLst/>
          </a:prstGeom>
          <a:noFill/>
        </p:spPr>
        <p:txBody>
          <a:bodyPr wrap="square" rtlCol="0">
            <a:spAutoFit/>
          </a:bodyPr>
          <a:lstStyle/>
          <a:p>
            <a:pPr marL="285750" indent="-285750">
              <a:buFont typeface="Wingdings" panose="05000000000000000000" pitchFamily="2" charset="2"/>
              <a:buChar char="v"/>
            </a:pPr>
            <a:r>
              <a:rPr lang="en-US" sz="3600" dirty="0">
                <a:latin typeface="Arial" panose="020B0604020202020204" pitchFamily="34" charset="0"/>
                <a:cs typeface="Arial" panose="020B0604020202020204" pitchFamily="34" charset="0"/>
              </a:rPr>
              <a:t> 2040 Transportation Policy Plan governs the development of the transportation system – highways, transit, airports, freight facilities</a:t>
            </a:r>
          </a:p>
          <a:p>
            <a:pPr marL="285750" indent="-285750">
              <a:buFont typeface="Wingdings" panose="05000000000000000000" pitchFamily="2" charset="2"/>
              <a:buChar char="v"/>
            </a:pPr>
            <a:r>
              <a:rPr lang="en-US" sz="3600" dirty="0">
                <a:solidFill>
                  <a:srgbClr val="252525"/>
                </a:solidFill>
                <a:latin typeface="Bold-Condensed"/>
              </a:rPr>
              <a:t>Federal law requires that the Council update the TPP every five years. The plan must be “Fiscally Constrained” </a:t>
            </a:r>
          </a:p>
          <a:p>
            <a:pPr marL="285750" indent="-285750">
              <a:buFont typeface="Wingdings" panose="05000000000000000000" pitchFamily="2" charset="2"/>
              <a:buChar char="v"/>
            </a:pPr>
            <a:r>
              <a:rPr lang="en-US" sz="3600" dirty="0"/>
              <a:t>Implement increased transit service and an expanded transitway system; support higher demand for development (housing, shops, jobs) along transit lines and around stations</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61409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72540-3040-49DE-AA53-F4C6D3B12F3D}"/>
              </a:ext>
            </a:extLst>
          </p:cNvPr>
          <p:cNvSpPr>
            <a:spLocks noGrp="1"/>
          </p:cNvSpPr>
          <p:nvPr>
            <p:ph type="title"/>
          </p:nvPr>
        </p:nvSpPr>
        <p:spPr>
          <a:xfrm>
            <a:off x="838200" y="158391"/>
            <a:ext cx="10515600" cy="1325563"/>
          </a:xfrm>
        </p:spPr>
        <p:txBody>
          <a:bodyPr>
            <a:normAutofit fontScale="90000"/>
          </a:bodyPr>
          <a:lstStyle/>
          <a:p>
            <a:pPr algn="ctr"/>
            <a:r>
              <a:rPr lang="en-US" sz="6000" b="1" dirty="0">
                <a:latin typeface="Arial" panose="020B0604020202020204" pitchFamily="34" charset="0"/>
                <a:cs typeface="Arial" panose="020B0604020202020204" pitchFamily="34" charset="0"/>
              </a:rPr>
              <a:t>Metropolitan Council – MPO for Twin Cities Metro</a:t>
            </a:r>
          </a:p>
        </p:txBody>
      </p:sp>
      <p:sp>
        <p:nvSpPr>
          <p:cNvPr id="8" name="TextBox 7">
            <a:extLst>
              <a:ext uri="{FF2B5EF4-FFF2-40B4-BE49-F238E27FC236}">
                <a16:creationId xmlns:a16="http://schemas.microsoft.com/office/drawing/2014/main" id="{67FF4B06-A007-4B1F-981B-F805F05D1BBF}"/>
              </a:ext>
            </a:extLst>
          </p:cNvPr>
          <p:cNvSpPr txBox="1"/>
          <p:nvPr/>
        </p:nvSpPr>
        <p:spPr>
          <a:xfrm>
            <a:off x="272945" y="1663003"/>
            <a:ext cx="11526715" cy="5078313"/>
          </a:xfrm>
          <a:prstGeom prst="rect">
            <a:avLst/>
          </a:prstGeom>
          <a:noFill/>
        </p:spPr>
        <p:txBody>
          <a:bodyPr wrap="square" rtlCol="0">
            <a:spAutoFit/>
          </a:bodyPr>
          <a:lstStyle/>
          <a:p>
            <a:pPr marL="285750" indent="-285750">
              <a:buFont typeface="Wingdings" panose="05000000000000000000" pitchFamily="2" charset="2"/>
              <a:buChar char="v"/>
            </a:pPr>
            <a:r>
              <a:rPr lang="en-US" sz="3600" dirty="0"/>
              <a:t>The Current Revenue Scenario assumes that transportation funds will be available based on current laws and experience. The Current Revenue Scenario assumes revenue growth consistent with past growth rates and experience with revenue sources. </a:t>
            </a:r>
          </a:p>
          <a:p>
            <a:pPr marL="285750" indent="-285750">
              <a:buFont typeface="Wingdings" panose="05000000000000000000" pitchFamily="2" charset="2"/>
              <a:buChar char="v"/>
            </a:pPr>
            <a:r>
              <a:rPr lang="en-US" sz="3600" dirty="0">
                <a:latin typeface="Arial" panose="020B0604020202020204" pitchFamily="34" charset="0"/>
                <a:cs typeface="Arial" panose="020B0604020202020204" pitchFamily="34" charset="0"/>
              </a:rPr>
              <a:t> </a:t>
            </a:r>
            <a:r>
              <a:rPr lang="en-US" sz="3600" dirty="0"/>
              <a:t>The Increased Revenue Scenario represents how the region could invest if funds were available beyond past growth rates implemented through policy and statutory changes at the local, state, or federal levels.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97376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837</Words>
  <Application>Microsoft Office PowerPoint</Application>
  <PresentationFormat>Widescreen</PresentationFormat>
  <Paragraphs>114</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Bold-Condensed</vt:lpstr>
      <vt:lpstr>Calibri</vt:lpstr>
      <vt:lpstr>Calibri Light</vt:lpstr>
      <vt:lpstr>Open Sans</vt:lpstr>
      <vt:lpstr>Wingdings</vt:lpstr>
      <vt:lpstr>Office Theme</vt:lpstr>
      <vt:lpstr>Transit Planning</vt:lpstr>
      <vt:lpstr>Why Is Planning Important?</vt:lpstr>
      <vt:lpstr>Commitment to Meeting People’s Transit Needs</vt:lpstr>
      <vt:lpstr>Looking at Transportation Whollistically </vt:lpstr>
      <vt:lpstr>Requirements </vt:lpstr>
      <vt:lpstr>RDCs and MPOs</vt:lpstr>
      <vt:lpstr>Making Transit Part of the Plan</vt:lpstr>
      <vt:lpstr>Metropolitan Council – MPO for Twin Cities Metro</vt:lpstr>
      <vt:lpstr>Metropolitan Council – MPO for Twin Cities Metro</vt:lpstr>
      <vt:lpstr>Assessing the Real Need/Telling the Story</vt:lpstr>
      <vt:lpstr>Why 5-Year Plans?</vt:lpstr>
      <vt:lpstr>Challenges</vt:lpstr>
      <vt:lpstr>How to Address these Challenges?</vt:lpstr>
      <vt:lpstr>PowerPoint Presentation</vt:lpstr>
      <vt:lpstr>PowerPoint Presentation</vt:lpstr>
      <vt:lpstr>Completed Plans Will Tell Your Story!</vt:lpstr>
      <vt:lpstr>Completed Plans Will Tell The Transit Story</vt:lpstr>
      <vt:lpstr>Maintaining the Plans Will Be Important!</vt:lpstr>
      <vt:lpstr>Using The Data</vt:lpstr>
      <vt:lpstr>Using The Data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Five-Year transit System Plan (FYTSP)</dc:title>
  <dc:creator>Margaret Donahoe</dc:creator>
  <cp:lastModifiedBy>Margaret Donahoe</cp:lastModifiedBy>
  <cp:revision>32</cp:revision>
  <dcterms:created xsi:type="dcterms:W3CDTF">2018-10-13T18:22:04Z</dcterms:created>
  <dcterms:modified xsi:type="dcterms:W3CDTF">2019-10-16T16:23:05Z</dcterms:modified>
</cp:coreProperties>
</file>