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7" r:id="rId2"/>
    <p:sldId id="375" r:id="rId3"/>
    <p:sldId id="335" r:id="rId4"/>
    <p:sldId id="337" r:id="rId5"/>
    <p:sldId id="379" r:id="rId6"/>
    <p:sldId id="369" r:id="rId7"/>
    <p:sldId id="380" r:id="rId8"/>
    <p:sldId id="383" r:id="rId9"/>
    <p:sldId id="343" r:id="rId10"/>
    <p:sldId id="385" r:id="rId11"/>
    <p:sldId id="386" r:id="rId12"/>
    <p:sldId id="387" r:id="rId13"/>
    <p:sldId id="388" r:id="rId14"/>
    <p:sldId id="390" r:id="rId15"/>
    <p:sldId id="384" r:id="rId16"/>
    <p:sldId id="391" r:id="rId17"/>
    <p:sldId id="392" r:id="rId18"/>
    <p:sldId id="393" r:id="rId19"/>
    <p:sldId id="394" r:id="rId20"/>
    <p:sldId id="395" r:id="rId21"/>
    <p:sldId id="398" r:id="rId22"/>
    <p:sldId id="396" r:id="rId23"/>
    <p:sldId id="399" r:id="rId24"/>
    <p:sldId id="397" r:id="rId25"/>
    <p:sldId id="400" r:id="rId26"/>
    <p:sldId id="401" r:id="rId27"/>
    <p:sldId id="342" r:id="rId28"/>
    <p:sldId id="344" r:id="rId29"/>
    <p:sldId id="345" r:id="rId30"/>
    <p:sldId id="311" r:id="rId31"/>
    <p:sldId id="346" r:id="rId32"/>
    <p:sldId id="286" r:id="rId33"/>
    <p:sldId id="287" r:id="rId34"/>
    <p:sldId id="288" r:id="rId35"/>
    <p:sldId id="372"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sh Baker" initials="J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52" autoAdjust="0"/>
  </p:normalViewPr>
  <p:slideViewPr>
    <p:cSldViewPr snapToGrid="0" snapToObjects="1">
      <p:cViewPr varScale="1">
        <p:scale>
          <a:sx n="110" d="100"/>
          <a:sy n="110" d="100"/>
        </p:scale>
        <p:origin x="224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4DFAA5-A5AC-2743-BCAB-F8F46F31E689}" type="datetimeFigureOut">
              <a:rPr lang="en-US" smtClean="0"/>
              <a:t>10/16/19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9479B2-6A1C-674F-A98E-4668BD5C689E}" type="slidenum">
              <a:rPr lang="en-US" smtClean="0"/>
              <a:t>‹#›</a:t>
            </a:fld>
            <a:endParaRPr lang="en-US"/>
          </a:p>
        </p:txBody>
      </p:sp>
    </p:spTree>
    <p:extLst>
      <p:ext uri="{BB962C8B-B14F-4D97-AF65-F5344CB8AC3E}">
        <p14:creationId xmlns:p14="http://schemas.microsoft.com/office/powerpoint/2010/main" val="13940264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10/16/19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10/16/19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10/16/19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10/16/19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10/16/19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10/16/19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10/16/19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10/16/19</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www.transit.dot.gov/funding/grants/grant-programs" TargetMode="External"/><Relationship Id="rId3" Type="http://schemas.openxmlformats.org/officeDocument/2006/relationships/hyperlink" Target="http://www.media-partners.com/" TargetMode="External"/><Relationship Id="rId7" Type="http://schemas.openxmlformats.org/officeDocument/2006/relationships/hyperlink" Target="mailto:http://www.nationalrtap.org" TargetMode="External"/><Relationship Id="rId2" Type="http://schemas.openxmlformats.org/officeDocument/2006/relationships/hyperlink" Target="http://www.trb.org/Publications/Blurbs/169592.aspx" TargetMode="External"/><Relationship Id="rId1" Type="http://schemas.openxmlformats.org/officeDocument/2006/relationships/slideLayout" Target="../slideLayouts/slideLayout2.xml"/><Relationship Id="rId6" Type="http://schemas.openxmlformats.org/officeDocument/2006/relationships/hyperlink" Target="mailto:https://www.ntionline.com" TargetMode="External"/><Relationship Id="rId5" Type="http://schemas.openxmlformats.org/officeDocument/2006/relationships/hyperlink" Target="http://www.trb.org/TCRP/TCRP.aspx" TargetMode="External"/><Relationship Id="rId4" Type="http://schemas.openxmlformats.org/officeDocument/2006/relationships/hyperlink" Target="http://web1.ctaa.org/webmodules/webarticles/anmviewer.asp?a=23&amp;z=2" TargetMode="External"/><Relationship Id="rId9" Type="http://schemas.openxmlformats.org/officeDocument/2006/relationships/hyperlink" Target="https://www.shrm.org/"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8439" y="2835717"/>
            <a:ext cx="6332640" cy="413149"/>
          </a:xfrm>
        </p:spPr>
        <p:txBody>
          <a:bodyPr/>
          <a:lstStyle/>
          <a:p>
            <a:r>
              <a:rPr lang="en-US" sz="2800"/>
              <a:t>Developing and Retaining </a:t>
            </a:r>
            <a:r>
              <a:rPr lang="en-US" sz="2800" dirty="0"/>
              <a:t>a Sustainable Driver Workforce </a:t>
            </a:r>
            <a:br>
              <a:rPr lang="en-US" sz="2800" dirty="0"/>
            </a:br>
            <a:endParaRPr lang="en-US" sz="2800" dirty="0"/>
          </a:p>
        </p:txBody>
      </p:sp>
      <p:sp>
        <p:nvSpPr>
          <p:cNvPr id="3" name="Subtitle 2"/>
          <p:cNvSpPr>
            <a:spLocks noGrp="1"/>
          </p:cNvSpPr>
          <p:nvPr>
            <p:ph type="subTitle" idx="1"/>
          </p:nvPr>
        </p:nvSpPr>
        <p:spPr>
          <a:xfrm>
            <a:off x="1322921" y="3299012"/>
            <a:ext cx="6498159" cy="1272988"/>
          </a:xfrm>
        </p:spPr>
        <p:txBody>
          <a:bodyPr>
            <a:normAutofit fontScale="32500" lnSpcReduction="20000"/>
          </a:bodyPr>
          <a:lstStyle/>
          <a:p>
            <a:r>
              <a:rPr lang="en-US" sz="6400" b="1" dirty="0">
                <a:solidFill>
                  <a:srgbClr val="002060"/>
                </a:solidFill>
              </a:rPr>
              <a:t>Caryn Souza, Human </a:t>
            </a:r>
            <a:r>
              <a:rPr lang="en-US" sz="6400" b="1" dirty="0" err="1">
                <a:solidFill>
                  <a:srgbClr val="002060"/>
                </a:solidFill>
              </a:rPr>
              <a:t>ResourceDirector</a:t>
            </a:r>
            <a:endParaRPr lang="en-US" sz="6400" b="1" dirty="0">
              <a:solidFill>
                <a:srgbClr val="002060"/>
              </a:solidFill>
            </a:endParaRPr>
          </a:p>
          <a:p>
            <a:r>
              <a:rPr lang="en-US" sz="6400" b="1" dirty="0">
                <a:solidFill>
                  <a:srgbClr val="002060"/>
                </a:solidFill>
              </a:rPr>
              <a:t>Email: </a:t>
            </a:r>
            <a:r>
              <a:rPr lang="en-US" sz="6400" b="1" dirty="0" err="1">
                <a:solidFill>
                  <a:srgbClr val="002060"/>
                </a:solidFill>
              </a:rPr>
              <a:t>souza@ctaa.org</a:t>
            </a:r>
            <a:endParaRPr lang="en-US" sz="6400" b="1" dirty="0">
              <a:solidFill>
                <a:srgbClr val="002060"/>
              </a:solidFill>
            </a:endParaRPr>
          </a:p>
          <a:p>
            <a:r>
              <a:rPr lang="en-US" sz="6400" b="1" dirty="0">
                <a:solidFill>
                  <a:srgbClr val="002060"/>
                </a:solidFill>
              </a:rPr>
              <a:t>Phone: 202.294.6527</a:t>
            </a:r>
          </a:p>
          <a:p>
            <a:br>
              <a:rPr lang="en-US" sz="2400" b="1" dirty="0">
                <a:solidFill>
                  <a:srgbClr val="002060"/>
                </a:solidFill>
              </a:rPr>
            </a:br>
            <a:endParaRPr lang="en-US" sz="2400" b="1" dirty="0">
              <a:solidFill>
                <a:srgbClr val="002060"/>
              </a:solidFill>
            </a:endParaRPr>
          </a:p>
          <a:p>
            <a:endParaRPr lang="en-US" sz="2400" b="1" dirty="0">
              <a:solidFill>
                <a:srgbClr val="002060"/>
              </a:solidFill>
            </a:endParaRPr>
          </a:p>
          <a:p>
            <a:endParaRPr lang="en-US" sz="2400" b="1" dirty="0">
              <a:solidFill>
                <a:srgbClr val="002060"/>
              </a:solidFill>
            </a:endParaRPr>
          </a:p>
          <a:p>
            <a:endParaRPr lang="en-US" sz="6200" b="1" dirty="0">
              <a:solidFill>
                <a:srgbClr val="002060"/>
              </a:solidFill>
            </a:endParaRPr>
          </a:p>
          <a:p>
            <a:endParaRPr lang="en-US" sz="6200" b="1" dirty="0">
              <a:solidFill>
                <a:srgbClr val="002060"/>
              </a:solidFill>
            </a:endParaRPr>
          </a:p>
          <a:p>
            <a:endParaRPr lang="en-US" sz="6200" b="1" dirty="0">
              <a:solidFill>
                <a:srgbClr val="002060"/>
              </a:solidFill>
            </a:endParaRPr>
          </a:p>
          <a:p>
            <a:endParaRPr lang="en-US" dirty="0"/>
          </a:p>
          <a:p>
            <a:endParaRPr lang="en-US" dirty="0"/>
          </a:p>
          <a:p>
            <a:endParaRPr lang="en-US" dirty="0"/>
          </a:p>
        </p:txBody>
      </p:sp>
      <p:pic>
        <p:nvPicPr>
          <p:cNvPr id="4" name="Picture 3"/>
          <p:cNvPicPr>
            <a:picLocks noChangeAspect="1"/>
          </p:cNvPicPr>
          <p:nvPr/>
        </p:nvPicPr>
        <p:blipFill>
          <a:blip r:embed="rId2"/>
          <a:stretch>
            <a:fillRect/>
          </a:stretch>
        </p:blipFill>
        <p:spPr>
          <a:xfrm>
            <a:off x="3668514" y="4686394"/>
            <a:ext cx="2538040" cy="2171606"/>
          </a:xfrm>
          <a:prstGeom prst="rect">
            <a:avLst/>
          </a:prstGeom>
        </p:spPr>
      </p:pic>
      <p:sp>
        <p:nvSpPr>
          <p:cNvPr id="5" name="TextBox 4"/>
          <p:cNvSpPr txBox="1"/>
          <p:nvPr/>
        </p:nvSpPr>
        <p:spPr>
          <a:xfrm>
            <a:off x="1624993" y="1542965"/>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28259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Training &amp; Development</a:t>
            </a:r>
          </a:p>
        </p:txBody>
      </p:sp>
      <p:sp>
        <p:nvSpPr>
          <p:cNvPr id="3" name="Content Placeholder 2"/>
          <p:cNvSpPr>
            <a:spLocks noGrp="1"/>
          </p:cNvSpPr>
          <p:nvPr>
            <p:ph idx="1"/>
          </p:nvPr>
        </p:nvSpPr>
        <p:spPr/>
        <p:txBody>
          <a:bodyPr>
            <a:normAutofit/>
          </a:bodyPr>
          <a:lstStyle/>
          <a:p>
            <a:pPr>
              <a:defRPr/>
            </a:pPr>
            <a:r>
              <a:rPr lang="en-US" sz="2200" dirty="0">
                <a:effectLst/>
              </a:rPr>
              <a:t>Address Training Needs in Conjunction with Performance Appraisals </a:t>
            </a:r>
          </a:p>
          <a:p>
            <a:pPr marL="514350" indent="-514350">
              <a:buFont typeface="Wingdings" charset="0"/>
              <a:buAutoNum type="arabicPeriod"/>
              <a:defRPr/>
            </a:pPr>
            <a:r>
              <a:rPr lang="en-US" sz="2200" dirty="0">
                <a:effectLst/>
              </a:rPr>
              <a:t>Implement a performance appraisal process for transit drivers that includes observing behind-the-wheel performance. </a:t>
            </a:r>
          </a:p>
          <a:p>
            <a:pPr marL="514350" indent="-514350">
              <a:buFont typeface="Wingdings" charset="0"/>
              <a:buAutoNum type="arabicPeriod"/>
              <a:defRPr/>
            </a:pPr>
            <a:r>
              <a:rPr lang="en-US" sz="2200" dirty="0">
                <a:effectLst/>
              </a:rPr>
              <a:t>Based on the results of performance appraisals, ensure that managers and supervisors create a training plan for ongoing training and to correct performance deficiencies. </a:t>
            </a:r>
            <a:endParaRPr lang="en-US" sz="2200" dirty="0"/>
          </a:p>
        </p:txBody>
      </p:sp>
    </p:spTree>
    <p:extLst>
      <p:ext uri="{BB962C8B-B14F-4D97-AF65-F5344CB8AC3E}">
        <p14:creationId xmlns:p14="http://schemas.microsoft.com/office/powerpoint/2010/main" val="79338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&amp; Development</a:t>
            </a:r>
          </a:p>
        </p:txBody>
      </p:sp>
      <p:sp>
        <p:nvSpPr>
          <p:cNvPr id="3" name="Content Placeholder 2"/>
          <p:cNvSpPr>
            <a:spLocks noGrp="1"/>
          </p:cNvSpPr>
          <p:nvPr>
            <p:ph idx="1"/>
          </p:nvPr>
        </p:nvSpPr>
        <p:spPr/>
        <p:txBody>
          <a:bodyPr>
            <a:normAutofit fontScale="25000" lnSpcReduction="20000"/>
          </a:bodyPr>
          <a:lstStyle/>
          <a:p>
            <a:endParaRPr lang="en-US" dirty="0"/>
          </a:p>
          <a:p>
            <a:r>
              <a:rPr lang="en-US" sz="8800" dirty="0"/>
              <a:t>Professional Development</a:t>
            </a:r>
          </a:p>
          <a:p>
            <a:pPr marL="0" indent="0">
              <a:buNone/>
            </a:pPr>
            <a:r>
              <a:rPr lang="en-US" sz="8800" dirty="0"/>
              <a:t>	As a reward, not a punishment</a:t>
            </a:r>
          </a:p>
          <a:p>
            <a:pPr marL="0" indent="0">
              <a:buNone/>
            </a:pPr>
            <a:r>
              <a:rPr lang="en-US" sz="8800" dirty="0"/>
              <a:t>	organized, structured </a:t>
            </a:r>
            <a:endParaRPr lang="en-US" sz="5600" dirty="0"/>
          </a:p>
          <a:p>
            <a:r>
              <a:rPr lang="en-US" sz="8800" dirty="0"/>
              <a:t>Budget for training within an operating plan. The standard is a minimum of 2% of an employees salary which equates to 40 hours annually </a:t>
            </a:r>
            <a:r>
              <a:rPr lang="mr-IN" sz="8800" dirty="0"/>
              <a:t>–</a:t>
            </a:r>
            <a:r>
              <a:rPr lang="en-US" sz="8800" dirty="0"/>
              <a:t> for all positions.</a:t>
            </a:r>
          </a:p>
          <a:p>
            <a:r>
              <a:rPr lang="en-US" sz="8800" dirty="0"/>
              <a:t>Without ongoing training, your staff will leave</a:t>
            </a:r>
          </a:p>
          <a:p>
            <a:r>
              <a:rPr lang="en-US" sz="8800" dirty="0"/>
              <a:t> So what’s your plan for me?</a:t>
            </a:r>
          </a:p>
          <a:p>
            <a:endParaRPr lang="en-US" dirty="0"/>
          </a:p>
          <a:p>
            <a:endParaRPr lang="en-US" dirty="0"/>
          </a:p>
        </p:txBody>
      </p:sp>
    </p:spTree>
    <p:extLst>
      <p:ext uri="{BB962C8B-B14F-4D97-AF65-F5344CB8AC3E}">
        <p14:creationId xmlns:p14="http://schemas.microsoft.com/office/powerpoint/2010/main" val="361781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Training &amp; Development</a:t>
            </a:r>
          </a:p>
        </p:txBody>
      </p:sp>
      <p:sp>
        <p:nvSpPr>
          <p:cNvPr id="3" name="Content Placeholder 2"/>
          <p:cNvSpPr>
            <a:spLocks noGrp="1"/>
          </p:cNvSpPr>
          <p:nvPr>
            <p:ph idx="1"/>
          </p:nvPr>
        </p:nvSpPr>
        <p:spPr/>
        <p:txBody>
          <a:bodyPr>
            <a:noAutofit/>
          </a:bodyPr>
          <a:lstStyle/>
          <a:p>
            <a:pPr marL="0" indent="0">
              <a:buFont typeface="Wingdings" charset="0"/>
              <a:buNone/>
              <a:defRPr/>
            </a:pPr>
            <a:r>
              <a:rPr lang="en-US" sz="2200" dirty="0">
                <a:effectLst/>
              </a:rPr>
              <a:t>Individual Development Plans (IDP): </a:t>
            </a:r>
          </a:p>
          <a:p>
            <a:pPr>
              <a:defRPr/>
            </a:pPr>
            <a:r>
              <a:rPr lang="en-US" sz="2200" dirty="0">
                <a:effectLst/>
              </a:rPr>
              <a:t>Identify the knowledge, skills, and abilities employees will need for success.</a:t>
            </a:r>
          </a:p>
          <a:p>
            <a:pPr>
              <a:defRPr/>
            </a:pPr>
            <a:r>
              <a:rPr lang="en-US" sz="2200" dirty="0">
                <a:effectLst/>
              </a:rPr>
              <a:t>Develop a model template of an IDP that supervisors can use in guiding the growth of their direct reports. </a:t>
            </a:r>
          </a:p>
          <a:p>
            <a:pPr>
              <a:defRPr/>
            </a:pPr>
            <a:r>
              <a:rPr lang="en-US" sz="2200" dirty="0">
                <a:effectLst/>
              </a:rPr>
              <a:t>Train managers and supervisors on creating an IDP. Emphasize to supervisors that they have the responsibility to assign work and provide coaching and training. </a:t>
            </a:r>
          </a:p>
          <a:p>
            <a:pPr marL="0" indent="0">
              <a:buFont typeface="Wingdings" charset="0"/>
              <a:buNone/>
              <a:defRPr/>
            </a:pPr>
            <a:endParaRPr lang="en-US" sz="2800" dirty="0">
              <a:effectLst/>
            </a:endParaRPr>
          </a:p>
          <a:p>
            <a:pPr marL="0" indent="0">
              <a:buFont typeface="Wingdings" charset="0"/>
              <a:buNone/>
              <a:defRPr/>
            </a:pPr>
            <a:endParaRPr lang="en-US" sz="2800" dirty="0">
              <a:effectLst/>
            </a:endParaRPr>
          </a:p>
          <a:p>
            <a:pPr>
              <a:defRPr/>
            </a:pPr>
            <a:endParaRPr lang="en-US" sz="2800" dirty="0"/>
          </a:p>
        </p:txBody>
      </p:sp>
    </p:spTree>
    <p:extLst>
      <p:ext uri="{BB962C8B-B14F-4D97-AF65-F5344CB8AC3E}">
        <p14:creationId xmlns:p14="http://schemas.microsoft.com/office/powerpoint/2010/main" val="3438407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Training &amp; Development</a:t>
            </a:r>
          </a:p>
        </p:txBody>
      </p:sp>
      <p:sp>
        <p:nvSpPr>
          <p:cNvPr id="63490" name="Content Placeholder 2"/>
          <p:cNvSpPr>
            <a:spLocks noGrp="1"/>
          </p:cNvSpPr>
          <p:nvPr>
            <p:ph idx="1"/>
          </p:nvPr>
        </p:nvSpPr>
        <p:spPr/>
        <p:txBody>
          <a:bodyPr>
            <a:noAutofit/>
          </a:bodyPr>
          <a:lstStyle/>
          <a:p>
            <a:r>
              <a:rPr lang="en-US" sz="2200" dirty="0">
                <a:effectLst/>
              </a:rPr>
              <a:t>An IDP lists the competencies required for an employee’s career development and the work activities and developmental experiences that have the potential to lead to achievement of each competency. </a:t>
            </a:r>
          </a:p>
          <a:p>
            <a:r>
              <a:rPr lang="en-US" sz="2200" dirty="0">
                <a:effectLst/>
              </a:rPr>
              <a:t>Train managers and supervisors on creating an IDP for each of their direct reports. They have the responsibility to assign work and provide coaching and training. Monitor the effort on an ongoing basis and re-engineer as appropriate</a:t>
            </a:r>
          </a:p>
        </p:txBody>
      </p:sp>
    </p:spTree>
    <p:extLst>
      <p:ext uri="{BB962C8B-B14F-4D97-AF65-F5344CB8AC3E}">
        <p14:creationId xmlns:p14="http://schemas.microsoft.com/office/powerpoint/2010/main" val="749357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AE155-0BBE-7948-91C3-1AAE6817A45E}"/>
              </a:ext>
            </a:extLst>
          </p:cNvPr>
          <p:cNvSpPr>
            <a:spLocks noGrp="1"/>
          </p:cNvSpPr>
          <p:nvPr>
            <p:ph type="title"/>
          </p:nvPr>
        </p:nvSpPr>
        <p:spPr/>
        <p:txBody>
          <a:bodyPr/>
          <a:lstStyle/>
          <a:p>
            <a:r>
              <a:rPr lang="en-US" dirty="0"/>
              <a:t>Training &amp; Development</a:t>
            </a:r>
          </a:p>
        </p:txBody>
      </p:sp>
      <p:sp>
        <p:nvSpPr>
          <p:cNvPr id="3" name="Content Placeholder 2">
            <a:extLst>
              <a:ext uri="{FF2B5EF4-FFF2-40B4-BE49-F238E27FC236}">
                <a16:creationId xmlns:a16="http://schemas.microsoft.com/office/drawing/2014/main" id="{D0CD4746-0698-E04E-8468-503748BE89ED}"/>
              </a:ext>
            </a:extLst>
          </p:cNvPr>
          <p:cNvSpPr>
            <a:spLocks noGrp="1"/>
          </p:cNvSpPr>
          <p:nvPr>
            <p:ph idx="1"/>
          </p:nvPr>
        </p:nvSpPr>
        <p:spPr/>
        <p:txBody>
          <a:bodyPr/>
          <a:lstStyle/>
          <a:p>
            <a:r>
              <a:rPr lang="en-US" dirty="0"/>
              <a:t>Individual Career Plan Goals:</a:t>
            </a:r>
          </a:p>
          <a:p>
            <a:pPr marL="457200" indent="-457200">
              <a:buFont typeface="+mj-lt"/>
              <a:buAutoNum type="arabicPeriod"/>
            </a:pPr>
            <a:r>
              <a:rPr lang="en-US" dirty="0"/>
              <a:t>To build job skills</a:t>
            </a:r>
          </a:p>
          <a:p>
            <a:pPr marL="457200" indent="-457200">
              <a:buFont typeface="+mj-lt"/>
              <a:buAutoNum type="arabicPeriod"/>
            </a:pPr>
            <a:r>
              <a:rPr lang="en-US" dirty="0"/>
              <a:t>Meet your individual career goals</a:t>
            </a:r>
          </a:p>
          <a:p>
            <a:pPr marL="457200" indent="-457200">
              <a:buFont typeface="+mj-lt"/>
              <a:buAutoNum type="arabicPeriod"/>
            </a:pPr>
            <a:r>
              <a:rPr lang="en-US" dirty="0"/>
              <a:t>Meet your teams identified goals</a:t>
            </a:r>
          </a:p>
          <a:p>
            <a:pPr marL="457200" indent="-457200">
              <a:buFont typeface="+mj-lt"/>
              <a:buAutoNum type="arabicPeriod"/>
            </a:pPr>
            <a:r>
              <a:rPr lang="en-US" dirty="0"/>
              <a:t>Improve the agency as a whole</a:t>
            </a:r>
          </a:p>
          <a:p>
            <a:pPr marL="457200" indent="-457200">
              <a:buFont typeface="+mj-lt"/>
              <a:buAutoNum type="arabicPeriod"/>
            </a:pPr>
            <a:r>
              <a:rPr lang="en-US" dirty="0"/>
              <a:t>Linked to the mission and overall organizational goals</a:t>
            </a:r>
          </a:p>
        </p:txBody>
      </p:sp>
    </p:spTree>
    <p:extLst>
      <p:ext uri="{BB962C8B-B14F-4D97-AF65-F5344CB8AC3E}">
        <p14:creationId xmlns:p14="http://schemas.microsoft.com/office/powerpoint/2010/main" val="4060365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Innovative </a:t>
            </a:r>
            <a:br>
              <a:rPr lang="en-US" dirty="0"/>
            </a:br>
            <a:r>
              <a:rPr lang="en-US" dirty="0"/>
              <a:t>Training &amp; Development</a:t>
            </a:r>
          </a:p>
        </p:txBody>
      </p:sp>
      <p:sp>
        <p:nvSpPr>
          <p:cNvPr id="3" name="Content Placeholder 2"/>
          <p:cNvSpPr>
            <a:spLocks noGrp="1"/>
          </p:cNvSpPr>
          <p:nvPr>
            <p:ph idx="1"/>
          </p:nvPr>
        </p:nvSpPr>
        <p:spPr/>
        <p:txBody>
          <a:bodyPr>
            <a:noAutofit/>
          </a:bodyPr>
          <a:lstStyle/>
          <a:p>
            <a:pPr marL="0" indent="0">
              <a:buFont typeface="Wingdings" charset="0"/>
              <a:buNone/>
              <a:defRPr/>
            </a:pPr>
            <a:r>
              <a:rPr lang="en-US" sz="2200" dirty="0">
                <a:effectLst/>
              </a:rPr>
              <a:t>Develop Student Curriculum/Training Programs  </a:t>
            </a:r>
          </a:p>
          <a:p>
            <a:pPr>
              <a:defRPr/>
            </a:pPr>
            <a:r>
              <a:rPr lang="en-US" sz="2200" dirty="0">
                <a:effectLst/>
              </a:rPr>
              <a:t>1. Identify local community colleges/ technical schools as potential partners to prepare students for frontline transit jobs. </a:t>
            </a:r>
          </a:p>
          <a:p>
            <a:pPr>
              <a:defRPr/>
            </a:pPr>
            <a:r>
              <a:rPr lang="en-US" sz="2200" dirty="0">
                <a:effectLst/>
              </a:rPr>
              <a:t>2. Determine possibility of working in partnership to prepare students for transit careers.</a:t>
            </a:r>
            <a:endParaRPr lang="en-US" sz="2200" dirty="0"/>
          </a:p>
          <a:p>
            <a:pPr>
              <a:defRPr/>
            </a:pPr>
            <a:r>
              <a:rPr lang="en-US" sz="2200" dirty="0"/>
              <a:t>3.  Provide lesson plans and materials they could incorporate into their curricula to better prepare students for possible transit operations jobs.</a:t>
            </a:r>
          </a:p>
          <a:p>
            <a:pPr>
              <a:defRPr/>
            </a:pPr>
            <a:endParaRPr lang="en-US" sz="2200" dirty="0">
              <a:effectLst/>
            </a:endParaRPr>
          </a:p>
          <a:p>
            <a:pPr>
              <a:defRPr/>
            </a:pPr>
            <a:endParaRPr lang="en-US" sz="2800" dirty="0"/>
          </a:p>
        </p:txBody>
      </p:sp>
    </p:spTree>
    <p:extLst>
      <p:ext uri="{BB962C8B-B14F-4D97-AF65-F5344CB8AC3E}">
        <p14:creationId xmlns:p14="http://schemas.microsoft.com/office/powerpoint/2010/main" val="3256342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normAutofit/>
          </a:bodyPr>
          <a:lstStyle/>
          <a:p>
            <a:pPr eaLnBrk="1" hangingPunct="1">
              <a:defRPr/>
            </a:pPr>
            <a:r>
              <a:rPr lang="en-US" sz="4000">
                <a:effectLst>
                  <a:outerShdw blurRad="38100" dist="38100" dir="2700000" algn="tl">
                    <a:srgbClr val="DDDDDD"/>
                  </a:outerShdw>
                </a:effectLst>
                <a:latin typeface="Garamond" charset="0"/>
                <a:cs typeface="Arial" charset="0"/>
              </a:rPr>
              <a:t>Evaluating Team Members Performance</a:t>
            </a:r>
          </a:p>
        </p:txBody>
      </p:sp>
      <p:sp>
        <p:nvSpPr>
          <p:cNvPr id="27651" name="Rectangle 3"/>
          <p:cNvSpPr>
            <a:spLocks noGrp="1" noChangeArrowheads="1"/>
          </p:cNvSpPr>
          <p:nvPr>
            <p:ph idx="1"/>
          </p:nvPr>
        </p:nvSpPr>
        <p:spPr>
          <a:xfrm>
            <a:off x="549275" y="1600201"/>
            <a:ext cx="8042276" cy="4985534"/>
          </a:xfrm>
        </p:spPr>
        <p:txBody>
          <a:bodyPr>
            <a:noAutofit/>
          </a:bodyPr>
          <a:lstStyle/>
          <a:p>
            <a:pPr eaLnBrk="1" hangingPunct="1">
              <a:lnSpc>
                <a:spcPct val="90000"/>
              </a:lnSpc>
              <a:buFont typeface="Wingdings" panose="05000000000000000000" pitchFamily="2" charset="2"/>
              <a:buNone/>
              <a:defRPr/>
            </a:pPr>
            <a:r>
              <a:rPr lang="en-US" sz="2200" dirty="0">
                <a:ea typeface="+mn-ea"/>
              </a:rPr>
              <a:t>Setting Standards of Excellence</a:t>
            </a:r>
          </a:p>
          <a:p>
            <a:pPr eaLnBrk="1" hangingPunct="1">
              <a:lnSpc>
                <a:spcPct val="90000"/>
              </a:lnSpc>
              <a:buSzPct val="180000"/>
              <a:buFont typeface="Arial" panose="020B0604020202020204" pitchFamily="34" charset="0"/>
              <a:buChar char="•"/>
              <a:defRPr/>
            </a:pPr>
            <a:r>
              <a:rPr lang="en-US" sz="2200" dirty="0">
                <a:solidFill>
                  <a:schemeClr val="accent2"/>
                </a:solidFill>
                <a:ea typeface="+mn-ea"/>
              </a:rPr>
              <a:t>Specific, measured, time-bounded</a:t>
            </a:r>
          </a:p>
          <a:p>
            <a:pPr marL="0" indent="0" eaLnBrk="1" hangingPunct="1">
              <a:lnSpc>
                <a:spcPct val="90000"/>
              </a:lnSpc>
              <a:buNone/>
              <a:defRPr/>
            </a:pPr>
            <a:r>
              <a:rPr lang="en-US" sz="2200" dirty="0"/>
              <a:t>	</a:t>
            </a:r>
            <a:r>
              <a:rPr lang="en-US" sz="2200" dirty="0">
                <a:ea typeface="+mn-ea"/>
              </a:rPr>
              <a:t>What gets measured gets done</a:t>
            </a:r>
          </a:p>
          <a:p>
            <a:pPr eaLnBrk="1" hangingPunct="1">
              <a:lnSpc>
                <a:spcPct val="90000"/>
              </a:lnSpc>
              <a:buFont typeface="Wingdings" panose="05000000000000000000" pitchFamily="2" charset="2"/>
              <a:buNone/>
              <a:defRPr/>
            </a:pPr>
            <a:endParaRPr lang="en-US" sz="2200" dirty="0">
              <a:ea typeface="+mn-ea"/>
            </a:endParaRPr>
          </a:p>
          <a:p>
            <a:pPr eaLnBrk="1" hangingPunct="1">
              <a:lnSpc>
                <a:spcPct val="90000"/>
              </a:lnSpc>
              <a:buSzPct val="180000"/>
              <a:buFont typeface="Arial" panose="020B0604020202020204" pitchFamily="34" charset="0"/>
              <a:buChar char="•"/>
              <a:defRPr/>
            </a:pPr>
            <a:r>
              <a:rPr lang="en-US" sz="2200" dirty="0">
                <a:solidFill>
                  <a:schemeClr val="accent2"/>
                </a:solidFill>
                <a:ea typeface="+mn-ea"/>
              </a:rPr>
              <a:t>Basis of rewards, recognition, advancement</a:t>
            </a:r>
          </a:p>
          <a:p>
            <a:pPr eaLnBrk="1" hangingPunct="1">
              <a:lnSpc>
                <a:spcPct val="90000"/>
              </a:lnSpc>
              <a:buFont typeface="Wingdings" panose="05000000000000000000" pitchFamily="2" charset="2"/>
              <a:buNone/>
              <a:defRPr/>
            </a:pPr>
            <a:r>
              <a:rPr lang="en-US" sz="2200" dirty="0">
                <a:ea typeface="+mn-ea"/>
              </a:rPr>
              <a:t>		What gets rewarded, recognized-gets done</a:t>
            </a:r>
          </a:p>
          <a:p>
            <a:pPr eaLnBrk="1" hangingPunct="1">
              <a:lnSpc>
                <a:spcPct val="90000"/>
              </a:lnSpc>
              <a:buFont typeface="Wingdings" panose="05000000000000000000" pitchFamily="2" charset="2"/>
              <a:buNone/>
              <a:defRPr/>
            </a:pPr>
            <a:endParaRPr lang="en-US" sz="2200" dirty="0">
              <a:ea typeface="+mn-ea"/>
            </a:endParaRPr>
          </a:p>
          <a:p>
            <a:pPr>
              <a:lnSpc>
                <a:spcPct val="90000"/>
              </a:lnSpc>
              <a:buSzPct val="180000"/>
              <a:buFont typeface="Arial" panose="020B0604020202020204" pitchFamily="34" charset="0"/>
              <a:buChar char="•"/>
              <a:defRPr/>
            </a:pPr>
            <a:r>
              <a:rPr lang="en-US" sz="2200" dirty="0">
                <a:solidFill>
                  <a:schemeClr val="accent2"/>
                </a:solidFill>
              </a:rPr>
              <a:t>Inspected, monitored, followed-up</a:t>
            </a:r>
          </a:p>
          <a:p>
            <a:pPr>
              <a:lnSpc>
                <a:spcPct val="90000"/>
              </a:lnSpc>
              <a:buNone/>
              <a:defRPr/>
            </a:pPr>
            <a:r>
              <a:rPr lang="en-US" sz="2200" dirty="0"/>
              <a:t>		Inspect what you expect</a:t>
            </a:r>
          </a:p>
          <a:p>
            <a:pPr eaLnBrk="1" hangingPunct="1">
              <a:lnSpc>
                <a:spcPct val="90000"/>
              </a:lnSpc>
              <a:buFont typeface="Wingdings" panose="05000000000000000000" pitchFamily="2" charset="2"/>
              <a:buNone/>
              <a:defRPr/>
            </a:pPr>
            <a:endParaRPr lang="en-US" sz="2800" dirty="0">
              <a:ea typeface="+mn-ea"/>
            </a:endParaRPr>
          </a:p>
          <a:p>
            <a:pPr eaLnBrk="1" hangingPunct="1">
              <a:lnSpc>
                <a:spcPct val="90000"/>
              </a:lnSpc>
              <a:buFont typeface="Wingdings" panose="05000000000000000000" pitchFamily="2" charset="2"/>
              <a:buNone/>
              <a:defRPr/>
            </a:pPr>
            <a:endParaRPr lang="en-US" sz="2800" dirty="0">
              <a:ea typeface="+mn-ea"/>
            </a:endParaRPr>
          </a:p>
          <a:p>
            <a:pPr marL="0" indent="0" eaLnBrk="1" hangingPunct="1">
              <a:lnSpc>
                <a:spcPct val="90000"/>
              </a:lnSpc>
              <a:buNone/>
              <a:defRPr/>
            </a:pPr>
            <a:endParaRPr lang="en-US" sz="2800" dirty="0">
              <a:ea typeface="+mn-ea"/>
            </a:endParaRPr>
          </a:p>
        </p:txBody>
      </p:sp>
    </p:spTree>
    <p:extLst>
      <p:ext uri="{BB962C8B-B14F-4D97-AF65-F5344CB8AC3E}">
        <p14:creationId xmlns:p14="http://schemas.microsoft.com/office/powerpoint/2010/main" val="1505940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defRPr/>
            </a:pPr>
            <a:r>
              <a:rPr lang="en-US" dirty="0">
                <a:effectLst>
                  <a:outerShdw blurRad="38100" dist="38100" dir="2700000" algn="tl">
                    <a:srgbClr val="DDDDDD"/>
                  </a:outerShdw>
                </a:effectLst>
                <a:latin typeface="Garamond" charset="0"/>
                <a:cs typeface="Arial" charset="0"/>
              </a:rPr>
              <a:t>Key Components of Effective Appraisals</a:t>
            </a:r>
          </a:p>
        </p:txBody>
      </p:sp>
      <p:sp>
        <p:nvSpPr>
          <p:cNvPr id="28675" name="Rectangle 3"/>
          <p:cNvSpPr>
            <a:spLocks noGrp="1" noChangeArrowheads="1"/>
          </p:cNvSpPr>
          <p:nvPr>
            <p:ph idx="1"/>
          </p:nvPr>
        </p:nvSpPr>
        <p:spPr>
          <a:xfrm>
            <a:off x="457200" y="1676400"/>
            <a:ext cx="8229600" cy="4525963"/>
          </a:xfrm>
        </p:spPr>
        <p:txBody>
          <a:bodyPr>
            <a:noAutofit/>
          </a:bodyPr>
          <a:lstStyle/>
          <a:p>
            <a:pPr>
              <a:lnSpc>
                <a:spcPct val="80000"/>
              </a:lnSpc>
              <a:defRPr/>
            </a:pPr>
            <a:r>
              <a:rPr lang="en-US" sz="2200" dirty="0">
                <a:solidFill>
                  <a:schemeClr val="accent2"/>
                </a:solidFill>
                <a:effectLst>
                  <a:outerShdw blurRad="38100" dist="38100" dir="2700000" algn="tl">
                    <a:srgbClr val="DDDDDD"/>
                  </a:outerShdw>
                </a:effectLst>
                <a:cs typeface="Arial" charset="0"/>
              </a:rPr>
              <a:t>Standardized and consistently applied</a:t>
            </a:r>
          </a:p>
          <a:p>
            <a:pPr eaLnBrk="1" hangingPunct="1">
              <a:lnSpc>
                <a:spcPct val="80000"/>
              </a:lnSpc>
              <a:buFont typeface="Wingdings" charset="0"/>
              <a:buNone/>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defRPr/>
            </a:pPr>
            <a:r>
              <a:rPr lang="en-US" sz="2200" dirty="0">
                <a:solidFill>
                  <a:schemeClr val="accent2"/>
                </a:solidFill>
                <a:effectLst>
                  <a:outerShdw blurRad="38100" dist="38100" dir="2700000" algn="tl">
                    <a:srgbClr val="DDDDDD"/>
                  </a:outerShdw>
                </a:effectLst>
                <a:cs typeface="Arial" charset="0"/>
              </a:rPr>
              <a:t>Practical and workable</a:t>
            </a:r>
          </a:p>
          <a:p>
            <a:pPr eaLnBrk="1" hangingPunct="1">
              <a:lnSpc>
                <a:spcPct val="80000"/>
              </a:lnSpc>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defRPr/>
            </a:pPr>
            <a:r>
              <a:rPr lang="en-US" sz="2200" dirty="0">
                <a:solidFill>
                  <a:schemeClr val="accent2"/>
                </a:solidFill>
                <a:effectLst>
                  <a:outerShdw blurRad="38100" dist="38100" dir="2700000" algn="tl">
                    <a:srgbClr val="DDDDDD"/>
                  </a:outerShdw>
                </a:effectLst>
                <a:cs typeface="Arial" charset="0"/>
              </a:rPr>
              <a:t>Acceptable to the appraisers and appraised</a:t>
            </a:r>
          </a:p>
          <a:p>
            <a:pPr eaLnBrk="1" hangingPunct="1">
              <a:lnSpc>
                <a:spcPct val="80000"/>
              </a:lnSpc>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defRPr/>
            </a:pPr>
            <a:r>
              <a:rPr lang="en-US" sz="2200" dirty="0">
                <a:solidFill>
                  <a:schemeClr val="accent2"/>
                </a:solidFill>
                <a:effectLst>
                  <a:outerShdw blurRad="38100" dist="38100" dir="2700000" algn="tl">
                    <a:srgbClr val="DDDDDD"/>
                  </a:outerShdw>
                </a:effectLst>
                <a:cs typeface="Arial" charset="0"/>
              </a:rPr>
              <a:t>Driver/Operator On-board Evaluations</a:t>
            </a:r>
          </a:p>
          <a:p>
            <a:pPr eaLnBrk="1" hangingPunct="1">
              <a:lnSpc>
                <a:spcPct val="80000"/>
              </a:lnSpc>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defRPr/>
            </a:pPr>
            <a:r>
              <a:rPr lang="en-US" sz="2200" dirty="0">
                <a:solidFill>
                  <a:schemeClr val="accent2"/>
                </a:solidFill>
                <a:effectLst>
                  <a:outerShdw blurRad="38100" dist="38100" dir="2700000" algn="tl">
                    <a:srgbClr val="DDDDDD"/>
                  </a:outerShdw>
                </a:effectLst>
                <a:cs typeface="Arial" charset="0"/>
              </a:rPr>
              <a:t>Passenger Assistance Evaluation Forms</a:t>
            </a:r>
          </a:p>
          <a:p>
            <a:pPr eaLnBrk="1" hangingPunct="1">
              <a:lnSpc>
                <a:spcPct val="80000"/>
              </a:lnSpc>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defRPr/>
            </a:pPr>
            <a:endParaRPr lang="en-US" sz="2800" dirty="0">
              <a:solidFill>
                <a:schemeClr val="accent2"/>
              </a:solidFill>
              <a:effectLst>
                <a:outerShdw blurRad="38100" dist="38100" dir="2700000" algn="tl">
                  <a:srgbClr val="DDDDDD"/>
                </a:outerShdw>
              </a:effectLst>
              <a:cs typeface="Arial" charset="0"/>
            </a:endParaRPr>
          </a:p>
        </p:txBody>
      </p:sp>
    </p:spTree>
    <p:extLst>
      <p:ext uri="{BB962C8B-B14F-4D97-AF65-F5344CB8AC3E}">
        <p14:creationId xmlns:p14="http://schemas.microsoft.com/office/powerpoint/2010/main" val="3480156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defRPr/>
            </a:pPr>
            <a:r>
              <a:rPr lang="en-US" dirty="0">
                <a:effectLst>
                  <a:outerShdw blurRad="38100" dist="38100" dir="2700000" algn="tl">
                    <a:srgbClr val="DDDDDD"/>
                  </a:outerShdw>
                </a:effectLst>
                <a:latin typeface="Garamond" charset="0"/>
                <a:cs typeface="Arial" charset="0"/>
              </a:rPr>
              <a:t>Key Components of Effective Appraisals</a:t>
            </a:r>
          </a:p>
        </p:txBody>
      </p:sp>
      <p:sp>
        <p:nvSpPr>
          <p:cNvPr id="28675" name="Rectangle 3"/>
          <p:cNvSpPr>
            <a:spLocks noGrp="1" noChangeArrowheads="1"/>
          </p:cNvSpPr>
          <p:nvPr>
            <p:ph idx="1"/>
          </p:nvPr>
        </p:nvSpPr>
        <p:spPr>
          <a:xfrm>
            <a:off x="457200" y="1676400"/>
            <a:ext cx="8229600" cy="4525963"/>
          </a:xfrm>
        </p:spPr>
        <p:txBody>
          <a:bodyPr>
            <a:noAutofit/>
          </a:bodyPr>
          <a:lstStyle/>
          <a:p>
            <a:pPr eaLnBrk="1" hangingPunct="1">
              <a:lnSpc>
                <a:spcPct val="80000"/>
              </a:lnSpc>
              <a:defRPr/>
            </a:pPr>
            <a:r>
              <a:rPr lang="en-US" sz="2200" dirty="0">
                <a:solidFill>
                  <a:schemeClr val="accent2"/>
                </a:solidFill>
                <a:effectLst>
                  <a:outerShdw blurRad="38100" dist="38100" dir="2700000" algn="tl">
                    <a:srgbClr val="DDDDDD"/>
                  </a:outerShdw>
                </a:effectLst>
                <a:cs typeface="Arial" charset="0"/>
              </a:rPr>
              <a:t>Job related (specific, observable, measured)</a:t>
            </a:r>
          </a:p>
          <a:p>
            <a:pPr eaLnBrk="1" hangingPunct="1">
              <a:lnSpc>
                <a:spcPct val="80000"/>
              </a:lnSpc>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defRPr/>
            </a:pPr>
            <a:r>
              <a:rPr lang="en-US" sz="2200" dirty="0">
                <a:solidFill>
                  <a:schemeClr val="accent2"/>
                </a:solidFill>
                <a:effectLst>
                  <a:outerShdw blurRad="38100" dist="38100" dir="2700000" algn="tl">
                    <a:srgbClr val="DDDDDD"/>
                  </a:outerShdw>
                </a:effectLst>
                <a:cs typeface="Arial" charset="0"/>
              </a:rPr>
              <a:t>Timely, reliable and valid</a:t>
            </a:r>
          </a:p>
          <a:p>
            <a:pPr eaLnBrk="1" hangingPunct="1">
              <a:lnSpc>
                <a:spcPct val="80000"/>
              </a:lnSpc>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defRPr/>
            </a:pPr>
            <a:r>
              <a:rPr lang="en-US" sz="2200" dirty="0">
                <a:solidFill>
                  <a:schemeClr val="accent2"/>
                </a:solidFill>
                <a:effectLst>
                  <a:outerShdw blurRad="38100" dist="38100" dir="2700000" algn="tl">
                    <a:srgbClr val="DDDDDD"/>
                  </a:outerShdw>
                </a:effectLst>
                <a:cs typeface="Arial" charset="0"/>
              </a:rPr>
              <a:t>Employees are receptive to suggestions to improve performance</a:t>
            </a:r>
          </a:p>
          <a:p>
            <a:pPr eaLnBrk="1" hangingPunct="1">
              <a:lnSpc>
                <a:spcPct val="80000"/>
              </a:lnSpc>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defRPr/>
            </a:pPr>
            <a:endParaRPr lang="en-US" sz="2800" dirty="0">
              <a:solidFill>
                <a:schemeClr val="accent2"/>
              </a:solidFill>
              <a:effectLst>
                <a:outerShdw blurRad="38100" dist="38100" dir="2700000" algn="tl">
                  <a:srgbClr val="DDDDDD"/>
                </a:outerShdw>
              </a:effectLst>
              <a:cs typeface="Arial" charset="0"/>
            </a:endParaRPr>
          </a:p>
        </p:txBody>
      </p:sp>
    </p:spTree>
    <p:extLst>
      <p:ext uri="{BB962C8B-B14F-4D97-AF65-F5344CB8AC3E}">
        <p14:creationId xmlns:p14="http://schemas.microsoft.com/office/powerpoint/2010/main" val="2010803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eaLnBrk="1" hangingPunct="1">
              <a:defRPr/>
            </a:pPr>
            <a:r>
              <a:rPr lang="en-US" dirty="0">
                <a:effectLst>
                  <a:outerShdw blurRad="38100" dist="38100" dir="2700000" algn="tl">
                    <a:srgbClr val="DDDDDD"/>
                  </a:outerShdw>
                </a:effectLst>
                <a:latin typeface="Garamond" charset="0"/>
                <a:cs typeface="Arial" charset="0"/>
              </a:rPr>
              <a:t>Performance Review Process</a:t>
            </a:r>
          </a:p>
        </p:txBody>
      </p:sp>
      <p:sp>
        <p:nvSpPr>
          <p:cNvPr id="29699" name="Rectangle 3"/>
          <p:cNvSpPr>
            <a:spLocks noGrp="1" noChangeArrowheads="1"/>
          </p:cNvSpPr>
          <p:nvPr>
            <p:ph idx="1"/>
          </p:nvPr>
        </p:nvSpPr>
        <p:spPr>
          <a:xfrm>
            <a:off x="457200" y="1444532"/>
            <a:ext cx="8229600" cy="5261068"/>
          </a:xfrm>
        </p:spPr>
        <p:txBody>
          <a:bodyPr>
            <a:normAutofit fontScale="25000" lnSpcReduction="20000"/>
          </a:bodyPr>
          <a:lstStyle/>
          <a:p>
            <a:pPr eaLnBrk="1" hangingPunct="1">
              <a:lnSpc>
                <a:spcPct val="90000"/>
              </a:lnSpc>
              <a:buSzPct val="180000"/>
              <a:buFont typeface="Arial" panose="020B0604020202020204" pitchFamily="34" charset="0"/>
              <a:buChar char="•"/>
              <a:defRPr/>
            </a:pPr>
            <a:r>
              <a:rPr lang="en-US" sz="8800" dirty="0">
                <a:ea typeface="+mn-ea"/>
              </a:rPr>
              <a:t>Communicate clear expectations</a:t>
            </a:r>
          </a:p>
          <a:p>
            <a:pPr eaLnBrk="1" hangingPunct="1">
              <a:lnSpc>
                <a:spcPct val="90000"/>
              </a:lnSpc>
              <a:buFont typeface="Wingdings" panose="05000000000000000000" pitchFamily="2" charset="2"/>
              <a:buNone/>
              <a:defRPr/>
            </a:pPr>
            <a:r>
              <a:rPr lang="en-US" sz="8800" dirty="0">
                <a:ea typeface="+mn-ea"/>
              </a:rPr>
              <a:t>		</a:t>
            </a:r>
            <a:r>
              <a:rPr lang="en-US" sz="8800" dirty="0">
                <a:solidFill>
                  <a:schemeClr val="accent2"/>
                </a:solidFill>
                <a:ea typeface="+mn-ea"/>
              </a:rPr>
              <a:t>new employee orientation</a:t>
            </a:r>
          </a:p>
          <a:p>
            <a:pPr eaLnBrk="1" hangingPunct="1">
              <a:lnSpc>
                <a:spcPct val="90000"/>
              </a:lnSpc>
              <a:buFont typeface="Wingdings" panose="05000000000000000000" pitchFamily="2" charset="2"/>
              <a:buNone/>
              <a:defRPr/>
            </a:pPr>
            <a:r>
              <a:rPr lang="en-US" sz="8800" dirty="0">
                <a:solidFill>
                  <a:schemeClr val="accent2"/>
                </a:solidFill>
                <a:ea typeface="+mn-ea"/>
              </a:rPr>
              <a:t>		job description/position change</a:t>
            </a:r>
          </a:p>
          <a:p>
            <a:pPr eaLnBrk="1" hangingPunct="1">
              <a:lnSpc>
                <a:spcPct val="90000"/>
              </a:lnSpc>
              <a:buFont typeface="Wingdings" panose="05000000000000000000" pitchFamily="2" charset="2"/>
              <a:buNone/>
              <a:defRPr/>
            </a:pPr>
            <a:r>
              <a:rPr lang="en-US" sz="8800" dirty="0">
                <a:solidFill>
                  <a:schemeClr val="accent2"/>
                </a:solidFill>
                <a:ea typeface="+mn-ea"/>
              </a:rPr>
              <a:t>		Reorganization</a:t>
            </a:r>
          </a:p>
          <a:p>
            <a:pPr eaLnBrk="1" hangingPunct="1">
              <a:lnSpc>
                <a:spcPct val="90000"/>
              </a:lnSpc>
              <a:buSzPct val="180000"/>
              <a:buFont typeface="Arial" panose="020B0604020202020204" pitchFamily="34" charset="0"/>
              <a:buChar char="•"/>
              <a:defRPr/>
            </a:pPr>
            <a:r>
              <a:rPr lang="en-US" sz="8800" dirty="0">
                <a:ea typeface="+mn-ea"/>
              </a:rPr>
              <a:t>Gather supporting data</a:t>
            </a:r>
          </a:p>
          <a:p>
            <a:pPr eaLnBrk="1" hangingPunct="1">
              <a:lnSpc>
                <a:spcPct val="90000"/>
              </a:lnSpc>
              <a:buFont typeface="Wingdings" panose="05000000000000000000" pitchFamily="2" charset="2"/>
              <a:buNone/>
              <a:defRPr/>
            </a:pPr>
            <a:r>
              <a:rPr lang="en-US" sz="8800" dirty="0">
                <a:ea typeface="+mn-ea"/>
              </a:rPr>
              <a:t>		</a:t>
            </a:r>
            <a:r>
              <a:rPr lang="en-US" sz="8800" dirty="0">
                <a:solidFill>
                  <a:schemeClr val="accent2"/>
                </a:solidFill>
                <a:ea typeface="+mn-ea"/>
              </a:rPr>
              <a:t>send e-mail reminder to yourself</a:t>
            </a:r>
          </a:p>
          <a:p>
            <a:pPr eaLnBrk="1" hangingPunct="1">
              <a:lnSpc>
                <a:spcPct val="90000"/>
              </a:lnSpc>
              <a:buFont typeface="Wingdings" panose="05000000000000000000" pitchFamily="2" charset="2"/>
              <a:buNone/>
              <a:defRPr/>
            </a:pPr>
            <a:r>
              <a:rPr lang="en-US" sz="8800" dirty="0">
                <a:solidFill>
                  <a:schemeClr val="accent2"/>
                </a:solidFill>
                <a:ea typeface="+mn-ea"/>
              </a:rPr>
              <a:t>		letters from customers</a:t>
            </a:r>
          </a:p>
          <a:p>
            <a:pPr eaLnBrk="1" hangingPunct="1">
              <a:lnSpc>
                <a:spcPct val="90000"/>
              </a:lnSpc>
              <a:buFont typeface="Wingdings" panose="05000000000000000000" pitchFamily="2" charset="2"/>
              <a:buNone/>
              <a:defRPr/>
            </a:pPr>
            <a:r>
              <a:rPr lang="en-US" sz="8800" dirty="0">
                <a:solidFill>
                  <a:schemeClr val="accent2"/>
                </a:solidFill>
              </a:rPr>
              <a:t>		Statistical analysis, direct observation (road 	checks)</a:t>
            </a:r>
            <a:endParaRPr lang="en-US" sz="8800" dirty="0">
              <a:solidFill>
                <a:schemeClr val="accent2"/>
              </a:solidFill>
              <a:ea typeface="+mn-ea"/>
            </a:endParaRPr>
          </a:p>
          <a:p>
            <a:pPr eaLnBrk="1" hangingPunct="1">
              <a:lnSpc>
                <a:spcPct val="90000"/>
              </a:lnSpc>
              <a:buSzPct val="180000"/>
              <a:buFont typeface="Arial" panose="020B0604020202020204" pitchFamily="34" charset="0"/>
              <a:buChar char="•"/>
              <a:defRPr/>
            </a:pPr>
            <a:r>
              <a:rPr lang="en-US" sz="8800" dirty="0">
                <a:ea typeface="+mn-ea"/>
              </a:rPr>
              <a:t>Ask for input from your employee (self evaluation) and give feedback to your employee</a:t>
            </a:r>
          </a:p>
          <a:p>
            <a:pPr eaLnBrk="1" hangingPunct="1">
              <a:lnSpc>
                <a:spcPct val="90000"/>
              </a:lnSpc>
              <a:buFont typeface="Wingdings" panose="05000000000000000000" pitchFamily="2" charset="2"/>
              <a:buNone/>
              <a:defRPr/>
            </a:pPr>
            <a:endParaRPr lang="en-US" sz="2800" dirty="0">
              <a:ea typeface="+mn-ea"/>
            </a:endParaRPr>
          </a:p>
          <a:p>
            <a:pPr lvl="1" eaLnBrk="1" hangingPunct="1">
              <a:lnSpc>
                <a:spcPct val="90000"/>
              </a:lnSpc>
              <a:buFont typeface="Wingdings" panose="05000000000000000000" pitchFamily="2" charset="2"/>
              <a:buNone/>
              <a:defRPr/>
            </a:pPr>
            <a:endParaRPr lang="en-US" sz="2400" dirty="0"/>
          </a:p>
          <a:p>
            <a:pPr lvl="1" eaLnBrk="1" hangingPunct="1">
              <a:lnSpc>
                <a:spcPct val="90000"/>
              </a:lnSpc>
              <a:buFont typeface="Wingdings" panose="05000000000000000000" pitchFamily="2" charset="2"/>
              <a:buNone/>
              <a:defRPr/>
            </a:pPr>
            <a:endParaRPr lang="en-US" sz="2400" dirty="0"/>
          </a:p>
        </p:txBody>
      </p:sp>
    </p:spTree>
    <p:extLst>
      <p:ext uri="{BB962C8B-B14F-4D97-AF65-F5344CB8AC3E}">
        <p14:creationId xmlns:p14="http://schemas.microsoft.com/office/powerpoint/2010/main" val="3259122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E1616-9B76-F545-A1E7-4566FD3F3906}"/>
              </a:ext>
            </a:extLst>
          </p:cNvPr>
          <p:cNvSpPr>
            <a:spLocks noGrp="1"/>
          </p:cNvSpPr>
          <p:nvPr>
            <p:ph type="title"/>
          </p:nvPr>
        </p:nvSpPr>
        <p:spPr/>
        <p:txBody>
          <a:bodyPr/>
          <a:lstStyle/>
          <a:p>
            <a:r>
              <a:rPr lang="en-US" dirty="0"/>
              <a:t>Retention Challenges</a:t>
            </a:r>
          </a:p>
        </p:txBody>
      </p:sp>
      <p:sp>
        <p:nvSpPr>
          <p:cNvPr id="3" name="Content Placeholder 2">
            <a:extLst>
              <a:ext uri="{FF2B5EF4-FFF2-40B4-BE49-F238E27FC236}">
                <a16:creationId xmlns:a16="http://schemas.microsoft.com/office/drawing/2014/main" id="{425EF06E-31B6-2143-8CFB-2E0DFA1A59A1}"/>
              </a:ext>
            </a:extLst>
          </p:cNvPr>
          <p:cNvSpPr>
            <a:spLocks noGrp="1"/>
          </p:cNvSpPr>
          <p:nvPr>
            <p:ph idx="1"/>
          </p:nvPr>
        </p:nvSpPr>
        <p:spPr/>
        <p:txBody>
          <a:bodyPr>
            <a:normAutofit lnSpcReduction="10000"/>
          </a:bodyPr>
          <a:lstStyle/>
          <a:p>
            <a:r>
              <a:rPr lang="en-US" dirty="0"/>
              <a:t>No cost of living increase</a:t>
            </a:r>
          </a:p>
          <a:p>
            <a:r>
              <a:rPr lang="en-US" dirty="0"/>
              <a:t>Weekend and night shifts</a:t>
            </a:r>
          </a:p>
          <a:p>
            <a:r>
              <a:rPr lang="en-US" dirty="0"/>
              <a:t>Overall compensation</a:t>
            </a:r>
          </a:p>
          <a:p>
            <a:r>
              <a:rPr lang="en-US" dirty="0"/>
              <a:t>Providing regular in-house training</a:t>
            </a:r>
          </a:p>
          <a:p>
            <a:r>
              <a:rPr lang="en-US" dirty="0"/>
              <a:t>Lack of teamwork</a:t>
            </a:r>
          </a:p>
          <a:p>
            <a:r>
              <a:rPr lang="en-US" dirty="0"/>
              <a:t>Passing Drug and Alcohol screening and background checks</a:t>
            </a:r>
          </a:p>
          <a:p>
            <a:r>
              <a:rPr lang="en-US" dirty="0"/>
              <a:t>Lack of motivation</a:t>
            </a:r>
          </a:p>
        </p:txBody>
      </p:sp>
    </p:spTree>
    <p:extLst>
      <p:ext uri="{BB962C8B-B14F-4D97-AF65-F5344CB8AC3E}">
        <p14:creationId xmlns:p14="http://schemas.microsoft.com/office/powerpoint/2010/main" val="4110624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a:cs typeface="Garamond"/>
              </a:rPr>
              <a:t>Performance Review Process</a:t>
            </a:r>
          </a:p>
        </p:txBody>
      </p:sp>
      <p:sp>
        <p:nvSpPr>
          <p:cNvPr id="3" name="Content Placeholder 2"/>
          <p:cNvSpPr>
            <a:spLocks noGrp="1"/>
          </p:cNvSpPr>
          <p:nvPr>
            <p:ph idx="1"/>
          </p:nvPr>
        </p:nvSpPr>
        <p:spPr/>
        <p:txBody>
          <a:bodyPr/>
          <a:lstStyle/>
          <a:p>
            <a:r>
              <a:rPr lang="en-US" sz="2200" dirty="0"/>
              <a:t>Statistical Analysis</a:t>
            </a:r>
          </a:p>
          <a:p>
            <a:pPr marL="0" indent="0">
              <a:buNone/>
            </a:pPr>
            <a:endParaRPr lang="en-US" sz="2200" dirty="0"/>
          </a:p>
          <a:p>
            <a:r>
              <a:rPr lang="en-US" sz="2200" dirty="0"/>
              <a:t>What’s needed for the transit agency to improve</a:t>
            </a:r>
          </a:p>
          <a:p>
            <a:endParaRPr lang="en-US" sz="2200" dirty="0"/>
          </a:p>
          <a:p>
            <a:r>
              <a:rPr lang="en-US" sz="2200" dirty="0"/>
              <a:t>Strategic goals achieved and goals for next year</a:t>
            </a:r>
          </a:p>
          <a:p>
            <a:endParaRPr lang="en-US" sz="2200" dirty="0"/>
          </a:p>
          <a:p>
            <a:endParaRPr lang="en-US" dirty="0"/>
          </a:p>
        </p:txBody>
      </p:sp>
    </p:spTree>
    <p:extLst>
      <p:ext uri="{BB962C8B-B14F-4D97-AF65-F5344CB8AC3E}">
        <p14:creationId xmlns:p14="http://schemas.microsoft.com/office/powerpoint/2010/main" val="475651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457200" y="152400"/>
            <a:ext cx="8229600" cy="5973763"/>
          </a:xfrm>
        </p:spPr>
        <p:txBody>
          <a:bodyPr>
            <a:noAutofit/>
          </a:bodyPr>
          <a:lstStyle/>
          <a:p>
            <a:pPr algn="ctr" eaLnBrk="1" hangingPunct="1">
              <a:lnSpc>
                <a:spcPct val="80000"/>
              </a:lnSpc>
              <a:buFont typeface="Wingdings" charset="0"/>
              <a:buNone/>
              <a:defRPr/>
            </a:pPr>
            <a:r>
              <a:rPr lang="en-US" sz="2800" u="sng" dirty="0">
                <a:effectLst>
                  <a:outerShdw blurRad="38100" dist="38100" dir="2700000" algn="tl">
                    <a:srgbClr val="DDDDDD"/>
                  </a:outerShdw>
                </a:effectLst>
                <a:cs typeface="Arial" charset="0"/>
              </a:rPr>
              <a:t>Practical Coaching Tips:</a:t>
            </a:r>
          </a:p>
          <a:p>
            <a:pPr marL="0" indent="0" eaLnBrk="1" hangingPunct="1">
              <a:lnSpc>
                <a:spcPct val="80000"/>
              </a:lnSpc>
              <a:buNone/>
              <a:defRPr/>
            </a:pPr>
            <a:endParaRPr lang="en-US" sz="2800" dirty="0">
              <a:effectLst>
                <a:outerShdw blurRad="38100" dist="38100" dir="2700000" algn="tl">
                  <a:srgbClr val="DDDDDD"/>
                </a:outerShdw>
              </a:effectLst>
              <a:cs typeface="Arial" charset="0"/>
            </a:endParaRPr>
          </a:p>
          <a:p>
            <a:pPr marL="0" indent="0" eaLnBrk="1" hangingPunct="1">
              <a:lnSpc>
                <a:spcPct val="80000"/>
              </a:lnSpc>
              <a:buNone/>
              <a:defRPr/>
            </a:pPr>
            <a:r>
              <a:rPr lang="en-US" sz="2200" dirty="0">
                <a:effectLst>
                  <a:outerShdw blurRad="38100" dist="38100" dir="2700000" algn="tl">
                    <a:srgbClr val="DDDDDD"/>
                  </a:outerShdw>
                </a:effectLst>
                <a:cs typeface="Arial" charset="0"/>
              </a:rPr>
              <a:t>Coaching is the process of letting people know that they do matters.</a:t>
            </a:r>
          </a:p>
          <a:p>
            <a:pPr eaLnBrk="1" hangingPunct="1">
              <a:lnSpc>
                <a:spcPct val="80000"/>
              </a:lnSpc>
              <a:buFont typeface="Wingdings" charset="0"/>
              <a:buNone/>
              <a:defRPr/>
            </a:pPr>
            <a:r>
              <a:rPr lang="en-US" sz="2200" dirty="0">
                <a:effectLst>
                  <a:outerShdw blurRad="38100" dist="38100" dir="2700000" algn="tl">
                    <a:srgbClr val="DDDDDD"/>
                  </a:outerShdw>
                </a:effectLst>
                <a:cs typeface="Arial" charset="0"/>
              </a:rPr>
              <a:t>		</a:t>
            </a:r>
            <a:r>
              <a:rPr lang="en-US" sz="2200" dirty="0">
                <a:solidFill>
                  <a:schemeClr val="accent2"/>
                </a:solidFill>
                <a:effectLst>
                  <a:outerShdw blurRad="38100" dist="38100" dir="2700000" algn="tl">
                    <a:srgbClr val="DDDDDD"/>
                  </a:outerShdw>
                </a:effectLst>
                <a:cs typeface="Arial" charset="0"/>
              </a:rPr>
              <a:t>Never let great work go unnoticed</a:t>
            </a:r>
          </a:p>
          <a:p>
            <a:pPr eaLnBrk="1" hangingPunct="1">
              <a:lnSpc>
                <a:spcPct val="80000"/>
              </a:lnSpc>
              <a:buFont typeface="Wingdings" charset="0"/>
              <a:buNone/>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buFont typeface="Wingdings" charset="0"/>
              <a:buNone/>
              <a:defRPr/>
            </a:pPr>
            <a:r>
              <a:rPr lang="en-US" sz="2200" dirty="0">
                <a:solidFill>
                  <a:schemeClr val="accent2"/>
                </a:solidFill>
                <a:effectLst>
                  <a:outerShdw blurRad="38100" dist="38100" dir="2700000" algn="tl">
                    <a:srgbClr val="DDDDDD"/>
                  </a:outerShdw>
                </a:effectLst>
                <a:cs typeface="Arial" charset="0"/>
              </a:rPr>
              <a:t>		Never let poor work go unnoticed</a:t>
            </a:r>
          </a:p>
          <a:p>
            <a:pPr eaLnBrk="1" hangingPunct="1">
              <a:lnSpc>
                <a:spcPct val="80000"/>
              </a:lnSpc>
              <a:buFont typeface="Wingdings" charset="0"/>
              <a:buNone/>
              <a:defRPr/>
            </a:pPr>
            <a:endParaRPr lang="en-US" sz="2200" dirty="0">
              <a:solidFill>
                <a:schemeClr val="accent2"/>
              </a:solidFill>
              <a:effectLst>
                <a:outerShdw blurRad="38100" dist="38100" dir="2700000" algn="tl">
                  <a:srgbClr val="DDDDDD"/>
                </a:outerShdw>
              </a:effectLst>
              <a:cs typeface="Arial" charset="0"/>
            </a:endParaRPr>
          </a:p>
          <a:p>
            <a:pPr eaLnBrk="1" hangingPunct="1">
              <a:lnSpc>
                <a:spcPct val="80000"/>
              </a:lnSpc>
              <a:buFont typeface="Wingdings" charset="0"/>
              <a:buNone/>
              <a:defRPr/>
            </a:pPr>
            <a:r>
              <a:rPr lang="en-US" sz="2200" dirty="0">
                <a:solidFill>
                  <a:schemeClr val="accent2"/>
                </a:solidFill>
                <a:effectLst>
                  <a:outerShdw blurRad="38100" dist="38100" dir="2700000" algn="tl">
                    <a:srgbClr val="DDDDDD"/>
                  </a:outerShdw>
                </a:effectLst>
                <a:cs typeface="Arial" charset="0"/>
              </a:rPr>
              <a:t>		Never let employees go down a dead-end road</a:t>
            </a:r>
          </a:p>
          <a:p>
            <a:pPr eaLnBrk="1" hangingPunct="1">
              <a:lnSpc>
                <a:spcPct val="80000"/>
              </a:lnSpc>
              <a:buFont typeface="Wingdings" charset="0"/>
              <a:buNone/>
              <a:defRPr/>
            </a:pPr>
            <a:endParaRPr lang="en-US" sz="2200" dirty="0">
              <a:effectLst>
                <a:outerShdw blurRad="38100" dist="38100" dir="2700000" algn="tl">
                  <a:srgbClr val="DDDDDD"/>
                </a:outerShdw>
              </a:effectLst>
              <a:cs typeface="Arial" charset="0"/>
            </a:endParaRPr>
          </a:p>
          <a:p>
            <a:pPr eaLnBrk="1" hangingPunct="1">
              <a:lnSpc>
                <a:spcPct val="80000"/>
              </a:lnSpc>
              <a:buFont typeface="Wingdings" charset="0"/>
              <a:buNone/>
              <a:defRPr/>
            </a:pPr>
            <a:r>
              <a:rPr lang="en-US" sz="2200" dirty="0">
                <a:effectLst>
                  <a:outerShdw blurRad="38100" dist="38100" dir="2700000" algn="tl">
                    <a:srgbClr val="DDDDDD"/>
                  </a:outerShdw>
                </a:effectLst>
                <a:cs typeface="Arial" charset="0"/>
              </a:rPr>
              <a:t>Coaching ratio is 3 to 1- Positive to negative</a:t>
            </a:r>
          </a:p>
          <a:p>
            <a:pPr eaLnBrk="1" hangingPunct="1">
              <a:lnSpc>
                <a:spcPct val="80000"/>
              </a:lnSpc>
              <a:buFont typeface="Wingdings" charset="0"/>
              <a:buNone/>
              <a:defRPr/>
            </a:pPr>
            <a:endParaRPr lang="en-US" sz="2800" dirty="0">
              <a:effectLst>
                <a:outerShdw blurRad="38100" dist="38100" dir="2700000" algn="tl">
                  <a:srgbClr val="DDDDDD"/>
                </a:outerShdw>
              </a:effectLst>
              <a:cs typeface="Arial" charset="0"/>
            </a:endParaRPr>
          </a:p>
        </p:txBody>
      </p:sp>
    </p:spTree>
    <p:extLst>
      <p:ext uri="{BB962C8B-B14F-4D97-AF65-F5344CB8AC3E}">
        <p14:creationId xmlns:p14="http://schemas.microsoft.com/office/powerpoint/2010/main" val="3193332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457200" y="274638"/>
            <a:ext cx="8229600" cy="1096962"/>
          </a:xfrm>
        </p:spPr>
        <p:txBody>
          <a:bodyPr/>
          <a:lstStyle/>
          <a:p>
            <a:pPr eaLnBrk="1" hangingPunct="1">
              <a:defRPr/>
            </a:pPr>
            <a:r>
              <a:rPr lang="en-US" sz="4000">
                <a:effectLst>
                  <a:outerShdw blurRad="38100" dist="38100" dir="2700000" algn="tl">
                    <a:srgbClr val="DDDDDD"/>
                  </a:outerShdw>
                </a:effectLst>
                <a:latin typeface="Garamond" charset="0"/>
                <a:cs typeface="Arial" charset="0"/>
              </a:rPr>
              <a:t>Coaching and Counseling for Performance</a:t>
            </a:r>
          </a:p>
        </p:txBody>
      </p:sp>
      <p:sp>
        <p:nvSpPr>
          <p:cNvPr id="34819" name="Rectangle 3"/>
          <p:cNvSpPr>
            <a:spLocks noGrp="1" noChangeArrowheads="1"/>
          </p:cNvSpPr>
          <p:nvPr>
            <p:ph idx="1"/>
          </p:nvPr>
        </p:nvSpPr>
        <p:spPr>
          <a:xfrm>
            <a:off x="457200" y="1447800"/>
            <a:ext cx="8229600" cy="5181600"/>
          </a:xfrm>
        </p:spPr>
        <p:txBody>
          <a:bodyPr>
            <a:noAutofit/>
          </a:bodyPr>
          <a:lstStyle/>
          <a:p>
            <a:pPr eaLnBrk="1" hangingPunct="1">
              <a:lnSpc>
                <a:spcPct val="90000"/>
              </a:lnSpc>
              <a:buFont typeface="Wingdings" panose="05000000000000000000" pitchFamily="2" charset="2"/>
              <a:buNone/>
              <a:defRPr/>
            </a:pPr>
            <a:endParaRPr lang="en-US" sz="2800" dirty="0">
              <a:ea typeface="+mn-ea"/>
            </a:endParaRPr>
          </a:p>
          <a:p>
            <a:pPr eaLnBrk="1" hangingPunct="1">
              <a:lnSpc>
                <a:spcPct val="90000"/>
              </a:lnSpc>
              <a:buSzPct val="180000"/>
              <a:buFont typeface="Arial" panose="020B0604020202020204" pitchFamily="34" charset="0"/>
              <a:buChar char="•"/>
              <a:defRPr/>
            </a:pPr>
            <a:r>
              <a:rPr lang="en-US" sz="2800" dirty="0">
                <a:ea typeface="+mn-ea"/>
              </a:rPr>
              <a:t>4 Types of Coaching Roles:</a:t>
            </a:r>
          </a:p>
          <a:p>
            <a:pPr eaLnBrk="1" hangingPunct="1">
              <a:lnSpc>
                <a:spcPct val="90000"/>
              </a:lnSpc>
              <a:buFont typeface="Wingdings" panose="05000000000000000000" pitchFamily="2" charset="2"/>
              <a:buNone/>
              <a:defRPr/>
            </a:pPr>
            <a:r>
              <a:rPr lang="en-US" sz="2800" dirty="0">
                <a:ea typeface="+mn-ea"/>
              </a:rPr>
              <a:t>	</a:t>
            </a:r>
            <a:r>
              <a:rPr lang="en-US" sz="2200" b="1" dirty="0">
                <a:solidFill>
                  <a:schemeClr val="accent2"/>
                </a:solidFill>
                <a:ea typeface="+mn-ea"/>
              </a:rPr>
              <a:t>Mentoring</a:t>
            </a:r>
            <a:r>
              <a:rPr lang="en-US" sz="2200" dirty="0">
                <a:solidFill>
                  <a:schemeClr val="accent2"/>
                </a:solidFill>
                <a:ea typeface="+mn-ea"/>
              </a:rPr>
              <a:t>: provide support and guidance to an employee with high potential</a:t>
            </a:r>
          </a:p>
          <a:p>
            <a:pPr eaLnBrk="1" hangingPunct="1">
              <a:lnSpc>
                <a:spcPct val="90000"/>
              </a:lnSpc>
              <a:buFont typeface="Wingdings" panose="05000000000000000000" pitchFamily="2" charset="2"/>
              <a:buNone/>
              <a:defRPr/>
            </a:pPr>
            <a:r>
              <a:rPr lang="en-US" sz="2200" dirty="0">
                <a:solidFill>
                  <a:schemeClr val="accent2"/>
                </a:solidFill>
                <a:ea typeface="+mn-ea"/>
              </a:rPr>
              <a:t>	</a:t>
            </a:r>
            <a:r>
              <a:rPr lang="en-US" sz="2200" b="1" dirty="0">
                <a:solidFill>
                  <a:schemeClr val="accent2"/>
                </a:solidFill>
                <a:ea typeface="+mn-ea"/>
              </a:rPr>
              <a:t>Performance deficiency</a:t>
            </a:r>
            <a:r>
              <a:rPr lang="en-US" sz="2200" dirty="0">
                <a:solidFill>
                  <a:schemeClr val="accent2"/>
                </a:solidFill>
                <a:ea typeface="+mn-ea"/>
              </a:rPr>
              <a:t>: provide support &amp; structure to employee not performing up to standard. Identify gaps between evaluation and employee perception of performance.</a:t>
            </a:r>
          </a:p>
          <a:p>
            <a:pPr eaLnBrk="1" hangingPunct="1">
              <a:lnSpc>
                <a:spcPct val="90000"/>
              </a:lnSpc>
              <a:buFont typeface="Wingdings" panose="05000000000000000000" pitchFamily="2" charset="2"/>
              <a:buNone/>
              <a:defRPr/>
            </a:pPr>
            <a:r>
              <a:rPr lang="en-US" sz="2200" dirty="0">
                <a:solidFill>
                  <a:schemeClr val="accent2"/>
                </a:solidFill>
                <a:ea typeface="+mn-ea"/>
              </a:rPr>
              <a:t>    Should not be the first time the employee hears about the deficiencies.</a:t>
            </a:r>
          </a:p>
          <a:p>
            <a:pPr eaLnBrk="1" hangingPunct="1">
              <a:lnSpc>
                <a:spcPct val="90000"/>
              </a:lnSpc>
              <a:buFont typeface="Wingdings" panose="05000000000000000000" pitchFamily="2" charset="2"/>
              <a:buNone/>
              <a:defRPr/>
            </a:pPr>
            <a:r>
              <a:rPr lang="en-US" sz="2200" dirty="0">
                <a:solidFill>
                  <a:schemeClr val="accent2"/>
                </a:solidFill>
                <a:ea typeface="+mn-ea"/>
              </a:rPr>
              <a:t>	</a:t>
            </a:r>
            <a:endParaRPr lang="en-US" sz="2200" dirty="0">
              <a:ea typeface="+mn-ea"/>
            </a:endParaRPr>
          </a:p>
        </p:txBody>
      </p:sp>
    </p:spTree>
    <p:extLst>
      <p:ext uri="{BB962C8B-B14F-4D97-AF65-F5344CB8AC3E}">
        <p14:creationId xmlns:p14="http://schemas.microsoft.com/office/powerpoint/2010/main" val="3104560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17F3B-5E3F-EC42-B8F9-BDE314B34203}"/>
              </a:ext>
            </a:extLst>
          </p:cNvPr>
          <p:cNvSpPr>
            <a:spLocks noGrp="1"/>
          </p:cNvSpPr>
          <p:nvPr>
            <p:ph type="title"/>
          </p:nvPr>
        </p:nvSpPr>
        <p:spPr/>
        <p:txBody>
          <a:bodyPr/>
          <a:lstStyle/>
          <a:p>
            <a:r>
              <a:rPr lang="en-US" dirty="0"/>
              <a:t>Developing a Performance Improvement Plan</a:t>
            </a:r>
          </a:p>
        </p:txBody>
      </p:sp>
      <p:sp>
        <p:nvSpPr>
          <p:cNvPr id="3" name="Content Placeholder 2">
            <a:extLst>
              <a:ext uri="{FF2B5EF4-FFF2-40B4-BE49-F238E27FC236}">
                <a16:creationId xmlns:a16="http://schemas.microsoft.com/office/drawing/2014/main" id="{1F52E420-CB5B-0741-8B2B-5E489CAE9A9F}"/>
              </a:ext>
            </a:extLst>
          </p:cNvPr>
          <p:cNvSpPr>
            <a:spLocks noGrp="1"/>
          </p:cNvSpPr>
          <p:nvPr>
            <p:ph idx="1"/>
          </p:nvPr>
        </p:nvSpPr>
        <p:spPr/>
        <p:txBody>
          <a:bodyPr/>
          <a:lstStyle/>
          <a:p>
            <a:r>
              <a:rPr lang="en-US" dirty="0"/>
              <a:t>Make expectations clear</a:t>
            </a:r>
          </a:p>
          <a:p>
            <a:r>
              <a:rPr lang="en-US" dirty="0"/>
              <a:t>Develop steps for improvement</a:t>
            </a:r>
          </a:p>
          <a:p>
            <a:r>
              <a:rPr lang="en-US" dirty="0"/>
              <a:t>Provide resources to aid in improvement</a:t>
            </a:r>
          </a:p>
          <a:p>
            <a:r>
              <a:rPr lang="en-US" dirty="0"/>
              <a:t>Determine how you will measure the success</a:t>
            </a:r>
          </a:p>
          <a:p>
            <a:r>
              <a:rPr lang="en-US" dirty="0"/>
              <a:t>Determine a specific time to follow-up and discuss feedback and improvement/next steps</a:t>
            </a:r>
          </a:p>
        </p:txBody>
      </p:sp>
    </p:spTree>
    <p:extLst>
      <p:ext uri="{BB962C8B-B14F-4D97-AF65-F5344CB8AC3E}">
        <p14:creationId xmlns:p14="http://schemas.microsoft.com/office/powerpoint/2010/main" val="1447268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457200" y="274638"/>
            <a:ext cx="8229600" cy="1096962"/>
          </a:xfrm>
        </p:spPr>
        <p:txBody>
          <a:bodyPr/>
          <a:lstStyle/>
          <a:p>
            <a:pPr eaLnBrk="1" hangingPunct="1">
              <a:defRPr/>
            </a:pPr>
            <a:r>
              <a:rPr lang="en-US" sz="4000">
                <a:effectLst>
                  <a:outerShdw blurRad="38100" dist="38100" dir="2700000" algn="tl">
                    <a:srgbClr val="DDDDDD"/>
                  </a:outerShdw>
                </a:effectLst>
                <a:latin typeface="Garamond" charset="0"/>
                <a:cs typeface="Arial" charset="0"/>
              </a:rPr>
              <a:t>Coaching and Counseling for Performance</a:t>
            </a:r>
          </a:p>
        </p:txBody>
      </p:sp>
      <p:sp>
        <p:nvSpPr>
          <p:cNvPr id="34819" name="Rectangle 3"/>
          <p:cNvSpPr>
            <a:spLocks noGrp="1" noChangeArrowheads="1"/>
          </p:cNvSpPr>
          <p:nvPr>
            <p:ph idx="1"/>
          </p:nvPr>
        </p:nvSpPr>
        <p:spPr>
          <a:xfrm>
            <a:off x="457200" y="1447800"/>
            <a:ext cx="8229600" cy="5181600"/>
          </a:xfrm>
        </p:spPr>
        <p:txBody>
          <a:bodyPr>
            <a:noAutofit/>
          </a:bodyPr>
          <a:lstStyle/>
          <a:p>
            <a:pPr eaLnBrk="1" hangingPunct="1">
              <a:lnSpc>
                <a:spcPct val="90000"/>
              </a:lnSpc>
              <a:buFont typeface="Wingdings" panose="05000000000000000000" pitchFamily="2" charset="2"/>
              <a:buNone/>
              <a:defRPr/>
            </a:pPr>
            <a:endParaRPr lang="en-US" sz="2800" dirty="0">
              <a:ea typeface="+mn-ea"/>
            </a:endParaRPr>
          </a:p>
          <a:p>
            <a:pPr eaLnBrk="1" hangingPunct="1">
              <a:lnSpc>
                <a:spcPct val="90000"/>
              </a:lnSpc>
              <a:buSzPct val="180000"/>
              <a:buFont typeface="Arial" panose="020B0604020202020204" pitchFamily="34" charset="0"/>
              <a:buChar char="•"/>
              <a:defRPr/>
            </a:pPr>
            <a:r>
              <a:rPr lang="en-US" sz="2200" dirty="0">
                <a:ea typeface="+mn-ea"/>
              </a:rPr>
              <a:t>4 Types of Coaching Roles:</a:t>
            </a:r>
          </a:p>
          <a:p>
            <a:pPr eaLnBrk="1" hangingPunct="1">
              <a:lnSpc>
                <a:spcPct val="90000"/>
              </a:lnSpc>
              <a:buFont typeface="Wingdings" panose="05000000000000000000" pitchFamily="2" charset="2"/>
              <a:buNone/>
              <a:defRPr/>
            </a:pPr>
            <a:r>
              <a:rPr lang="en-US" sz="2200" dirty="0">
                <a:ea typeface="+mn-ea"/>
              </a:rPr>
              <a:t>	</a:t>
            </a:r>
            <a:endParaRPr lang="en-US" sz="2200" dirty="0">
              <a:solidFill>
                <a:schemeClr val="accent2"/>
              </a:solidFill>
              <a:ea typeface="+mn-ea"/>
            </a:endParaRPr>
          </a:p>
          <a:p>
            <a:pPr eaLnBrk="1" hangingPunct="1">
              <a:lnSpc>
                <a:spcPct val="90000"/>
              </a:lnSpc>
              <a:buFont typeface="Wingdings" panose="05000000000000000000" pitchFamily="2" charset="2"/>
              <a:buNone/>
              <a:defRPr/>
            </a:pPr>
            <a:r>
              <a:rPr lang="en-US" sz="2200" dirty="0">
                <a:solidFill>
                  <a:schemeClr val="accent2"/>
                </a:solidFill>
                <a:ea typeface="+mn-ea"/>
              </a:rPr>
              <a:t>	</a:t>
            </a:r>
            <a:r>
              <a:rPr lang="en-US" sz="2200" b="1" dirty="0">
                <a:solidFill>
                  <a:schemeClr val="accent2"/>
                </a:solidFill>
                <a:ea typeface="+mn-ea"/>
              </a:rPr>
              <a:t>Counseling</a:t>
            </a:r>
            <a:r>
              <a:rPr lang="en-US" sz="2200" dirty="0">
                <a:solidFill>
                  <a:schemeClr val="accent2"/>
                </a:solidFill>
                <a:ea typeface="+mn-ea"/>
              </a:rPr>
              <a:t>: support to an employee who maybe experiencing other issues in their life</a:t>
            </a:r>
          </a:p>
          <a:p>
            <a:pPr eaLnBrk="1" hangingPunct="1">
              <a:lnSpc>
                <a:spcPct val="90000"/>
              </a:lnSpc>
              <a:buFont typeface="Wingdings" panose="05000000000000000000" pitchFamily="2" charset="2"/>
              <a:buNone/>
              <a:defRPr/>
            </a:pPr>
            <a:endParaRPr lang="en-US" sz="2200" dirty="0">
              <a:solidFill>
                <a:schemeClr val="accent2"/>
              </a:solidFill>
              <a:ea typeface="+mn-ea"/>
            </a:endParaRPr>
          </a:p>
          <a:p>
            <a:pPr eaLnBrk="1" hangingPunct="1">
              <a:lnSpc>
                <a:spcPct val="90000"/>
              </a:lnSpc>
              <a:buFont typeface="Wingdings" panose="05000000000000000000" pitchFamily="2" charset="2"/>
              <a:buNone/>
              <a:defRPr/>
            </a:pPr>
            <a:r>
              <a:rPr lang="en-US" sz="2200" dirty="0">
                <a:solidFill>
                  <a:schemeClr val="accent2"/>
                </a:solidFill>
                <a:ea typeface="+mn-ea"/>
              </a:rPr>
              <a:t>	</a:t>
            </a:r>
            <a:r>
              <a:rPr lang="en-US" sz="2200" b="1" dirty="0">
                <a:solidFill>
                  <a:schemeClr val="accent2"/>
                </a:solidFill>
                <a:ea typeface="+mn-ea"/>
              </a:rPr>
              <a:t>Discipline</a:t>
            </a:r>
            <a:r>
              <a:rPr lang="en-US" sz="2200" dirty="0">
                <a:solidFill>
                  <a:schemeClr val="accent2"/>
                </a:solidFill>
                <a:ea typeface="+mn-ea"/>
              </a:rPr>
              <a:t>: structured process which may result in termination</a:t>
            </a:r>
          </a:p>
          <a:p>
            <a:pPr eaLnBrk="1" hangingPunct="1">
              <a:lnSpc>
                <a:spcPct val="90000"/>
              </a:lnSpc>
              <a:buFont typeface="Wingdings" panose="05000000000000000000" pitchFamily="2" charset="2"/>
              <a:buNone/>
              <a:defRPr/>
            </a:pPr>
            <a:endParaRPr lang="en-US" sz="2800" dirty="0">
              <a:ea typeface="+mn-ea"/>
            </a:endParaRPr>
          </a:p>
        </p:txBody>
      </p:sp>
    </p:spTree>
    <p:extLst>
      <p:ext uri="{BB962C8B-B14F-4D97-AF65-F5344CB8AC3E}">
        <p14:creationId xmlns:p14="http://schemas.microsoft.com/office/powerpoint/2010/main" val="2431955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74B0C-D40D-C347-85D5-69E5F6BA96A8}"/>
              </a:ext>
            </a:extLst>
          </p:cNvPr>
          <p:cNvSpPr>
            <a:spLocks noGrp="1"/>
          </p:cNvSpPr>
          <p:nvPr>
            <p:ph type="title"/>
          </p:nvPr>
        </p:nvSpPr>
        <p:spPr/>
        <p:txBody>
          <a:bodyPr/>
          <a:lstStyle/>
          <a:p>
            <a:r>
              <a:rPr lang="en-US" dirty="0"/>
              <a:t>Why Employees Might </a:t>
            </a:r>
            <a:r>
              <a:rPr lang="en-US" u="sng" dirty="0"/>
              <a:t>Not </a:t>
            </a:r>
            <a:r>
              <a:rPr lang="en-US" dirty="0"/>
              <a:t>Do What They Should Do</a:t>
            </a:r>
          </a:p>
        </p:txBody>
      </p:sp>
      <p:sp>
        <p:nvSpPr>
          <p:cNvPr id="3" name="Content Placeholder 2">
            <a:extLst>
              <a:ext uri="{FF2B5EF4-FFF2-40B4-BE49-F238E27FC236}">
                <a16:creationId xmlns:a16="http://schemas.microsoft.com/office/drawing/2014/main" id="{28C37965-EB37-0F4F-B7CC-663736C8A074}"/>
              </a:ext>
            </a:extLst>
          </p:cNvPr>
          <p:cNvSpPr>
            <a:spLocks noGrp="1"/>
          </p:cNvSpPr>
          <p:nvPr>
            <p:ph idx="1"/>
          </p:nvPr>
        </p:nvSpPr>
        <p:spPr/>
        <p:txBody>
          <a:bodyPr>
            <a:normAutofit fontScale="92500"/>
          </a:bodyPr>
          <a:lstStyle/>
          <a:p>
            <a:r>
              <a:rPr lang="en-US" dirty="0"/>
              <a:t>They don’t think it’s important, worth the effort or don’t want to do it</a:t>
            </a:r>
          </a:p>
          <a:p>
            <a:r>
              <a:rPr lang="en-US" dirty="0"/>
              <a:t>They don’t know how to do it -- telling is not teaching</a:t>
            </a:r>
          </a:p>
          <a:p>
            <a:r>
              <a:rPr lang="en-US" dirty="0"/>
              <a:t>They think your way won’t work</a:t>
            </a:r>
          </a:p>
          <a:p>
            <a:r>
              <a:rPr lang="en-US" dirty="0"/>
              <a:t>They think their way is better (easier)</a:t>
            </a:r>
          </a:p>
          <a:p>
            <a:r>
              <a:rPr lang="en-US" dirty="0"/>
              <a:t>There is no positive reinforcement for doing it right</a:t>
            </a:r>
          </a:p>
          <a:p>
            <a:r>
              <a:rPr lang="en-US" dirty="0"/>
              <a:t>They think they are doing it</a:t>
            </a:r>
          </a:p>
          <a:p>
            <a:r>
              <a:rPr lang="en-US" dirty="0"/>
              <a:t>There is no negative consequence for poor performance</a:t>
            </a:r>
          </a:p>
        </p:txBody>
      </p:sp>
    </p:spTree>
    <p:extLst>
      <p:ext uri="{BB962C8B-B14F-4D97-AF65-F5344CB8AC3E}">
        <p14:creationId xmlns:p14="http://schemas.microsoft.com/office/powerpoint/2010/main" val="2708801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42E2E-99DC-894E-BCD1-995DB3E65AFA}"/>
              </a:ext>
            </a:extLst>
          </p:cNvPr>
          <p:cNvSpPr>
            <a:spLocks noGrp="1"/>
          </p:cNvSpPr>
          <p:nvPr>
            <p:ph type="title"/>
          </p:nvPr>
        </p:nvSpPr>
        <p:spPr/>
        <p:txBody>
          <a:bodyPr/>
          <a:lstStyle/>
          <a:p>
            <a:r>
              <a:rPr lang="en-US" dirty="0"/>
              <a:t>Why Mangers Might Not </a:t>
            </a:r>
            <a:br>
              <a:rPr lang="en-US" dirty="0"/>
            </a:br>
            <a:r>
              <a:rPr lang="en-US" dirty="0"/>
              <a:t>Use Discipline</a:t>
            </a:r>
          </a:p>
        </p:txBody>
      </p:sp>
      <p:sp>
        <p:nvSpPr>
          <p:cNvPr id="3" name="Content Placeholder 2">
            <a:extLst>
              <a:ext uri="{FF2B5EF4-FFF2-40B4-BE49-F238E27FC236}">
                <a16:creationId xmlns:a16="http://schemas.microsoft.com/office/drawing/2014/main" id="{A8C71FDE-0930-9945-95DA-377BB8800068}"/>
              </a:ext>
            </a:extLst>
          </p:cNvPr>
          <p:cNvSpPr>
            <a:spLocks noGrp="1"/>
          </p:cNvSpPr>
          <p:nvPr>
            <p:ph idx="1"/>
          </p:nvPr>
        </p:nvSpPr>
        <p:spPr/>
        <p:txBody>
          <a:bodyPr>
            <a:normAutofit fontScale="92500" lnSpcReduction="10000"/>
          </a:bodyPr>
          <a:lstStyle/>
          <a:p>
            <a:r>
              <a:rPr lang="en-US" dirty="0"/>
              <a:t>Lack of training</a:t>
            </a:r>
          </a:p>
          <a:p>
            <a:r>
              <a:rPr lang="en-US" dirty="0"/>
              <a:t>Lack of support</a:t>
            </a:r>
          </a:p>
          <a:p>
            <a:r>
              <a:rPr lang="en-US" dirty="0"/>
              <a:t>Lack of appropriate policies</a:t>
            </a:r>
          </a:p>
          <a:p>
            <a:r>
              <a:rPr lang="en-US" dirty="0"/>
              <a:t>Fear of lawsuits</a:t>
            </a:r>
          </a:p>
          <a:p>
            <a:r>
              <a:rPr lang="en-US" dirty="0"/>
              <a:t>Fear of acting alone</a:t>
            </a:r>
          </a:p>
          <a:p>
            <a:r>
              <a:rPr lang="en-US" dirty="0"/>
              <a:t>Guilt</a:t>
            </a:r>
          </a:p>
          <a:p>
            <a:r>
              <a:rPr lang="en-US" dirty="0"/>
              <a:t>Loss of friendship</a:t>
            </a:r>
          </a:p>
          <a:p>
            <a:r>
              <a:rPr lang="en-US" dirty="0"/>
              <a:t>Rationalization</a:t>
            </a:r>
          </a:p>
        </p:txBody>
      </p:sp>
    </p:spTree>
    <p:extLst>
      <p:ext uri="{BB962C8B-B14F-4D97-AF65-F5344CB8AC3E}">
        <p14:creationId xmlns:p14="http://schemas.microsoft.com/office/powerpoint/2010/main" val="3311856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457200" y="0"/>
            <a:ext cx="8229600" cy="762000"/>
          </a:xfrm>
        </p:spPr>
        <p:txBody>
          <a:bodyPr/>
          <a:lstStyle/>
          <a:p>
            <a:pPr eaLnBrk="1" hangingPunct="1">
              <a:defRPr/>
            </a:pPr>
            <a:r>
              <a:rPr lang="en-US">
                <a:effectLst>
                  <a:outerShdw blurRad="38100" dist="38100" dir="2700000" algn="tl">
                    <a:srgbClr val="DDDDDD"/>
                  </a:outerShdw>
                </a:effectLst>
                <a:latin typeface="Garamond" charset="0"/>
                <a:cs typeface="Arial" charset="0"/>
              </a:rPr>
              <a:t>Reward and Recognition</a:t>
            </a:r>
          </a:p>
        </p:txBody>
      </p:sp>
      <p:sp>
        <p:nvSpPr>
          <p:cNvPr id="24579" name="Rectangle 3"/>
          <p:cNvSpPr>
            <a:spLocks noGrp="1" noChangeArrowheads="1"/>
          </p:cNvSpPr>
          <p:nvPr>
            <p:ph idx="1"/>
          </p:nvPr>
        </p:nvSpPr>
        <p:spPr>
          <a:xfrm>
            <a:off x="457200" y="914400"/>
            <a:ext cx="8229600" cy="5943600"/>
          </a:xfrm>
        </p:spPr>
        <p:txBody>
          <a:bodyPr>
            <a:noAutofit/>
          </a:bodyPr>
          <a:lstStyle/>
          <a:p>
            <a:pPr eaLnBrk="1" hangingPunct="1">
              <a:lnSpc>
                <a:spcPct val="90000"/>
              </a:lnSpc>
              <a:buFont typeface="Wingdings" charset="0"/>
              <a:buNone/>
              <a:defRPr/>
            </a:pPr>
            <a:r>
              <a:rPr lang="en-US" sz="2800" dirty="0">
                <a:solidFill>
                  <a:schemeClr val="accent2"/>
                </a:solidFill>
                <a:effectLst>
                  <a:outerShdw blurRad="38100" dist="38100" dir="2700000" algn="tl">
                    <a:srgbClr val="DDDDDD"/>
                  </a:outerShdw>
                </a:effectLst>
                <a:cs typeface="Arial" charset="0"/>
              </a:rPr>
              <a:t>Benefits of Recognition:</a:t>
            </a:r>
          </a:p>
          <a:p>
            <a:pPr eaLnBrk="1" hangingPunct="1">
              <a:lnSpc>
                <a:spcPct val="90000"/>
              </a:lnSpc>
              <a:buFont typeface="Wingdings" charset="0"/>
              <a:buNone/>
              <a:defRPr/>
            </a:pPr>
            <a:endParaRPr lang="en-US" sz="1400" dirty="0">
              <a:solidFill>
                <a:schemeClr val="accent2"/>
              </a:solidFill>
              <a:effectLst>
                <a:outerShdw blurRad="38100" dist="38100" dir="2700000" algn="tl">
                  <a:srgbClr val="DDDDDD"/>
                </a:outerShdw>
              </a:effectLst>
              <a:cs typeface="Arial" charset="0"/>
            </a:endParaRPr>
          </a:p>
          <a:p>
            <a:pPr eaLnBrk="1" hangingPunct="1">
              <a:lnSpc>
                <a:spcPct val="90000"/>
              </a:lnSpc>
              <a:defRPr/>
            </a:pPr>
            <a:r>
              <a:rPr lang="en-US" sz="2200" dirty="0">
                <a:effectLst>
                  <a:outerShdw blurRad="38100" dist="38100" dir="2700000" algn="tl">
                    <a:srgbClr val="DDDDDD"/>
                  </a:outerShdw>
                </a:effectLst>
                <a:cs typeface="Arial" charset="0"/>
              </a:rPr>
              <a:t>Improved Communication</a:t>
            </a:r>
          </a:p>
          <a:p>
            <a:pPr eaLnBrk="1" hangingPunct="1">
              <a:lnSpc>
                <a:spcPct val="90000"/>
              </a:lnSpc>
              <a:buFont typeface="Wingdings" charset="0"/>
              <a:buNone/>
              <a:defRPr/>
            </a:pPr>
            <a:r>
              <a:rPr lang="en-US" sz="2200" dirty="0">
                <a:effectLst>
                  <a:outerShdw blurRad="38100" dist="38100" dir="2700000" algn="tl">
                    <a:srgbClr val="DDDDDD"/>
                  </a:outerShdw>
                </a:effectLst>
                <a:cs typeface="Arial" charset="0"/>
              </a:rPr>
              <a:t>	employees more likely to offer solutions and new ideas</a:t>
            </a:r>
          </a:p>
          <a:p>
            <a:pPr eaLnBrk="1" hangingPunct="1">
              <a:lnSpc>
                <a:spcPct val="90000"/>
              </a:lnSpc>
              <a:buFont typeface="Wingdings" charset="0"/>
              <a:buNone/>
              <a:defRPr/>
            </a:pPr>
            <a:endParaRPr lang="en-US" sz="2200" dirty="0">
              <a:effectLst>
                <a:outerShdw blurRad="38100" dist="38100" dir="2700000" algn="tl">
                  <a:srgbClr val="DDDDDD"/>
                </a:outerShdw>
              </a:effectLst>
              <a:cs typeface="Arial" charset="0"/>
            </a:endParaRPr>
          </a:p>
          <a:p>
            <a:pPr eaLnBrk="1" hangingPunct="1">
              <a:lnSpc>
                <a:spcPct val="90000"/>
              </a:lnSpc>
              <a:defRPr/>
            </a:pPr>
            <a:r>
              <a:rPr lang="en-US" sz="2200" dirty="0">
                <a:effectLst>
                  <a:outerShdw blurRad="38100" dist="38100" dir="2700000" algn="tl">
                    <a:srgbClr val="DDDDDD"/>
                  </a:outerShdw>
                </a:effectLst>
                <a:cs typeface="Arial" charset="0"/>
              </a:rPr>
              <a:t>Better Cooperation</a:t>
            </a:r>
          </a:p>
          <a:p>
            <a:pPr eaLnBrk="1" hangingPunct="1">
              <a:lnSpc>
                <a:spcPct val="90000"/>
              </a:lnSpc>
              <a:buFont typeface="Wingdings" charset="0"/>
              <a:buNone/>
              <a:defRPr/>
            </a:pPr>
            <a:r>
              <a:rPr lang="en-US" sz="2200" dirty="0">
                <a:effectLst>
                  <a:outerShdw blurRad="38100" dist="38100" dir="2700000" algn="tl">
                    <a:srgbClr val="DDDDDD"/>
                  </a:outerShdw>
                </a:effectLst>
                <a:cs typeface="Arial" charset="0"/>
              </a:rPr>
              <a:t>	employees more likely to offer help and go the extra mile</a:t>
            </a:r>
          </a:p>
          <a:p>
            <a:pPr eaLnBrk="1" hangingPunct="1">
              <a:lnSpc>
                <a:spcPct val="90000"/>
              </a:lnSpc>
              <a:buFont typeface="Wingdings" charset="0"/>
              <a:buNone/>
              <a:defRPr/>
            </a:pPr>
            <a:endParaRPr lang="en-US" sz="2800" dirty="0">
              <a:effectLst>
                <a:outerShdw blurRad="38100" dist="38100" dir="2700000" algn="tl">
                  <a:srgbClr val="DDDDDD"/>
                </a:outerShdw>
              </a:effectLst>
              <a:cs typeface="Arial" charset="0"/>
            </a:endParaRPr>
          </a:p>
          <a:p>
            <a:pPr eaLnBrk="1" hangingPunct="1">
              <a:lnSpc>
                <a:spcPct val="90000"/>
              </a:lnSpc>
              <a:defRPr/>
            </a:pPr>
            <a:r>
              <a:rPr lang="en-US" sz="2200" dirty="0">
                <a:effectLst>
                  <a:outerShdw blurRad="38100" dist="38100" dir="2700000" algn="tl">
                    <a:srgbClr val="DDDDDD"/>
                  </a:outerShdw>
                </a:effectLst>
                <a:cs typeface="Arial" charset="0"/>
              </a:rPr>
              <a:t>Decreased Absenteeism and Turnover</a:t>
            </a:r>
          </a:p>
          <a:p>
            <a:pPr lvl="1" eaLnBrk="1" hangingPunct="1">
              <a:lnSpc>
                <a:spcPct val="90000"/>
              </a:lnSpc>
              <a:buFont typeface="Wingdings" charset="0"/>
              <a:buNone/>
              <a:defRPr/>
            </a:pPr>
            <a:r>
              <a:rPr lang="en-US" dirty="0">
                <a:effectLst>
                  <a:outerShdw blurRad="38100" dist="38100" dir="2700000" algn="tl">
                    <a:srgbClr val="DDDDDD"/>
                  </a:outerShdw>
                </a:effectLst>
                <a:cs typeface="Arial" charset="0"/>
              </a:rPr>
              <a:t>	Higher employee job satisfaction and loyalty</a:t>
            </a:r>
          </a:p>
          <a:p>
            <a:pPr lvl="1" eaLnBrk="1" hangingPunct="1">
              <a:lnSpc>
                <a:spcPct val="90000"/>
              </a:lnSpc>
              <a:buFont typeface="Wingdings" charset="0"/>
              <a:buNone/>
              <a:defRPr/>
            </a:pPr>
            <a:endParaRPr lang="en-US" sz="2800" dirty="0">
              <a:effectLst>
                <a:outerShdw blurRad="38100" dist="38100" dir="2700000" algn="tl">
                  <a:srgbClr val="DDDDDD"/>
                </a:outerShdw>
              </a:effectLst>
              <a:cs typeface="Arial" charset="0"/>
            </a:endParaRPr>
          </a:p>
        </p:txBody>
      </p:sp>
    </p:spTree>
    <p:extLst>
      <p:ext uri="{BB962C8B-B14F-4D97-AF65-F5344CB8AC3E}">
        <p14:creationId xmlns:p14="http://schemas.microsoft.com/office/powerpoint/2010/main" val="525001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normAutofit/>
          </a:bodyPr>
          <a:lstStyle/>
          <a:p>
            <a:pPr eaLnBrk="1" hangingPunct="1">
              <a:defRPr/>
            </a:pPr>
            <a:r>
              <a:rPr lang="en-US" sz="4000" dirty="0">
                <a:effectLst>
                  <a:outerShdw blurRad="38100" dist="38100" dir="2700000" algn="tl">
                    <a:srgbClr val="DDDDDD"/>
                  </a:outerShdw>
                </a:effectLst>
                <a:latin typeface="Garamond" charset="0"/>
                <a:cs typeface="Arial" charset="0"/>
              </a:rPr>
              <a:t>Types of Recognition Programs</a:t>
            </a:r>
          </a:p>
        </p:txBody>
      </p:sp>
      <p:sp>
        <p:nvSpPr>
          <p:cNvPr id="27651" name="Rectangle 3"/>
          <p:cNvSpPr>
            <a:spLocks noGrp="1" noChangeArrowheads="1"/>
          </p:cNvSpPr>
          <p:nvPr>
            <p:ph idx="1"/>
          </p:nvPr>
        </p:nvSpPr>
        <p:spPr>
          <a:xfrm>
            <a:off x="549275" y="1600201"/>
            <a:ext cx="8042276" cy="5119098"/>
          </a:xfrm>
        </p:spPr>
        <p:txBody>
          <a:bodyPr>
            <a:noAutofit/>
          </a:bodyPr>
          <a:lstStyle/>
          <a:p>
            <a:pPr marL="0" indent="0">
              <a:lnSpc>
                <a:spcPct val="90000"/>
              </a:lnSpc>
              <a:buNone/>
              <a:defRPr/>
            </a:pPr>
            <a:r>
              <a:rPr lang="en-US" sz="2200" dirty="0"/>
              <a:t>Criteria is based on no preventable accidents/incidents for:</a:t>
            </a:r>
          </a:p>
          <a:p>
            <a:pPr>
              <a:lnSpc>
                <a:spcPct val="90000"/>
              </a:lnSpc>
              <a:defRPr/>
            </a:pPr>
            <a:r>
              <a:rPr lang="en-US" sz="2200" dirty="0"/>
              <a:t>Driver Safety </a:t>
            </a:r>
            <a:r>
              <a:rPr lang="mr-IN" sz="2200" dirty="0"/>
              <a:t>–</a:t>
            </a:r>
            <a:r>
              <a:rPr lang="en-US" sz="2200" dirty="0"/>
              <a:t> Drivers have not missed 30 consecutive days of work (there are approved exceptions for example jury duty, military leave, bereavement leave)</a:t>
            </a:r>
          </a:p>
          <a:p>
            <a:pPr marL="0" indent="0">
              <a:lnSpc>
                <a:spcPct val="90000"/>
              </a:lnSpc>
              <a:buNone/>
              <a:defRPr/>
            </a:pPr>
            <a:r>
              <a:rPr lang="en-US" sz="2200" dirty="0"/>
              <a:t>Criteria is based on no preventable accidents/incidents</a:t>
            </a:r>
          </a:p>
          <a:p>
            <a:pPr>
              <a:lnSpc>
                <a:spcPct val="90000"/>
              </a:lnSpc>
              <a:defRPr/>
            </a:pPr>
            <a:r>
              <a:rPr lang="en-US" sz="2200" dirty="0"/>
              <a:t>WOW Awards (Peer recognition &amp; Process)</a:t>
            </a:r>
            <a:endParaRPr lang="en-US" sz="2200" dirty="0">
              <a:ea typeface="+mn-ea"/>
            </a:endParaRPr>
          </a:p>
          <a:p>
            <a:pPr>
              <a:lnSpc>
                <a:spcPct val="90000"/>
              </a:lnSpc>
              <a:defRPr/>
            </a:pPr>
            <a:r>
              <a:rPr lang="en-US" sz="2200" dirty="0"/>
              <a:t>ABCD- Above and Beyond the Call of Duty</a:t>
            </a:r>
          </a:p>
          <a:p>
            <a:pPr>
              <a:lnSpc>
                <a:spcPct val="90000"/>
              </a:lnSpc>
              <a:defRPr/>
            </a:pPr>
            <a:r>
              <a:rPr lang="en-US" sz="2200" dirty="0">
                <a:ea typeface="+mn-ea"/>
              </a:rPr>
              <a:t>Attendance</a:t>
            </a:r>
          </a:p>
          <a:p>
            <a:pPr>
              <a:lnSpc>
                <a:spcPct val="90000"/>
              </a:lnSpc>
              <a:defRPr/>
            </a:pPr>
            <a:r>
              <a:rPr lang="en-US" sz="2200" dirty="0"/>
              <a:t>Employee Referral Anniversary Reward</a:t>
            </a:r>
          </a:p>
          <a:p>
            <a:pPr>
              <a:lnSpc>
                <a:spcPct val="90000"/>
              </a:lnSpc>
              <a:defRPr/>
            </a:pPr>
            <a:r>
              <a:rPr lang="en-US" sz="2200" dirty="0">
                <a:ea typeface="+mn-ea"/>
              </a:rPr>
              <a:t>Years of Service</a:t>
            </a:r>
          </a:p>
          <a:p>
            <a:pPr eaLnBrk="1" hangingPunct="1">
              <a:lnSpc>
                <a:spcPct val="90000"/>
              </a:lnSpc>
              <a:buFont typeface="Wingdings" panose="05000000000000000000" pitchFamily="2" charset="2"/>
              <a:buChar char="n"/>
              <a:defRPr/>
            </a:pPr>
            <a:endParaRPr lang="en-US" sz="2800" dirty="0">
              <a:ea typeface="+mn-ea"/>
            </a:endParaRPr>
          </a:p>
        </p:txBody>
      </p:sp>
    </p:spTree>
    <p:extLst>
      <p:ext uri="{BB962C8B-B14F-4D97-AF65-F5344CB8AC3E}">
        <p14:creationId xmlns:p14="http://schemas.microsoft.com/office/powerpoint/2010/main" val="164287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Recognition Programs</a:t>
            </a:r>
          </a:p>
        </p:txBody>
      </p:sp>
      <p:sp>
        <p:nvSpPr>
          <p:cNvPr id="3" name="Content Placeholder 2"/>
          <p:cNvSpPr>
            <a:spLocks noGrp="1"/>
          </p:cNvSpPr>
          <p:nvPr>
            <p:ph idx="1"/>
          </p:nvPr>
        </p:nvSpPr>
        <p:spPr/>
        <p:txBody>
          <a:bodyPr>
            <a:normAutofit fontScale="92500" lnSpcReduction="20000"/>
          </a:bodyPr>
          <a:lstStyle/>
          <a:p>
            <a:pPr marL="0" indent="0">
              <a:lnSpc>
                <a:spcPct val="90000"/>
              </a:lnSpc>
              <a:buNone/>
              <a:defRPr/>
            </a:pPr>
            <a:r>
              <a:rPr lang="en-US" dirty="0"/>
              <a:t>Seven criteria evaluated for Driver, Maintenance, Senior Leader Excellence Programs:</a:t>
            </a:r>
          </a:p>
          <a:p>
            <a:pPr marL="457200" indent="-457200">
              <a:lnSpc>
                <a:spcPct val="90000"/>
              </a:lnSpc>
              <a:buFont typeface="+mj-lt"/>
              <a:buAutoNum type="arabicPeriod"/>
              <a:defRPr/>
            </a:pPr>
            <a:r>
              <a:rPr lang="en-US" dirty="0"/>
              <a:t>No preventable accidents or incidents</a:t>
            </a:r>
          </a:p>
          <a:p>
            <a:pPr marL="457200" indent="-457200">
              <a:lnSpc>
                <a:spcPct val="90000"/>
              </a:lnSpc>
              <a:buFont typeface="+mj-lt"/>
              <a:buAutoNum type="arabicPeriod"/>
              <a:defRPr/>
            </a:pPr>
            <a:r>
              <a:rPr lang="en-US" dirty="0"/>
              <a:t>No workers compensation claims</a:t>
            </a:r>
          </a:p>
          <a:p>
            <a:pPr marL="457200" indent="-457200">
              <a:lnSpc>
                <a:spcPct val="90000"/>
              </a:lnSpc>
              <a:buFont typeface="+mj-lt"/>
              <a:buAutoNum type="arabicPeriod"/>
              <a:defRPr/>
            </a:pPr>
            <a:r>
              <a:rPr lang="en-US" dirty="0"/>
              <a:t>No valid complaints</a:t>
            </a:r>
          </a:p>
          <a:p>
            <a:pPr marL="457200" indent="-457200">
              <a:lnSpc>
                <a:spcPct val="90000"/>
              </a:lnSpc>
              <a:buFont typeface="+mj-lt"/>
              <a:buAutoNum type="arabicPeriod"/>
              <a:defRPr/>
            </a:pPr>
            <a:r>
              <a:rPr lang="en-US" dirty="0"/>
              <a:t>No absences (excused or unexcused)* Special exceptions</a:t>
            </a:r>
          </a:p>
          <a:p>
            <a:pPr marL="457200" indent="-457200">
              <a:lnSpc>
                <a:spcPct val="90000"/>
              </a:lnSpc>
              <a:buFont typeface="+mj-lt"/>
              <a:buAutoNum type="arabicPeriod"/>
              <a:defRPr/>
            </a:pPr>
            <a:r>
              <a:rPr lang="en-US" dirty="0"/>
              <a:t>No discipline during the period</a:t>
            </a:r>
          </a:p>
          <a:p>
            <a:pPr marL="457200" indent="-457200">
              <a:lnSpc>
                <a:spcPct val="90000"/>
              </a:lnSpc>
              <a:buFont typeface="+mj-lt"/>
              <a:buAutoNum type="arabicPeriod"/>
              <a:defRPr/>
            </a:pPr>
            <a:r>
              <a:rPr lang="en-US" dirty="0"/>
              <a:t>No findings from in-house “ghost rider road observation</a:t>
            </a:r>
          </a:p>
          <a:p>
            <a:pPr marL="457200" indent="-457200">
              <a:lnSpc>
                <a:spcPct val="90000"/>
              </a:lnSpc>
              <a:buFont typeface="+mj-lt"/>
              <a:buAutoNum type="arabicPeriod"/>
              <a:defRPr/>
            </a:pPr>
            <a:r>
              <a:rPr lang="en-US" dirty="0"/>
              <a:t>Not relieved from assigned run/shift</a:t>
            </a:r>
          </a:p>
          <a:p>
            <a:pPr marL="457200" indent="-457200">
              <a:lnSpc>
                <a:spcPct val="90000"/>
              </a:lnSpc>
              <a:buFont typeface="+mj-lt"/>
              <a:buAutoNum type="arabicPeriod"/>
              <a:defRPr/>
            </a:pPr>
            <a:endParaRPr lang="en-US" dirty="0"/>
          </a:p>
          <a:p>
            <a:endParaRPr lang="en-US" dirty="0"/>
          </a:p>
        </p:txBody>
      </p:sp>
    </p:spTree>
    <p:extLst>
      <p:ext uri="{BB962C8B-B14F-4D97-AF65-F5344CB8AC3E}">
        <p14:creationId xmlns:p14="http://schemas.microsoft.com/office/powerpoint/2010/main" val="67229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76483-5139-A142-9528-3F4860FC7690}"/>
              </a:ext>
            </a:extLst>
          </p:cNvPr>
          <p:cNvSpPr>
            <a:spLocks noGrp="1"/>
          </p:cNvSpPr>
          <p:nvPr>
            <p:ph type="title"/>
          </p:nvPr>
        </p:nvSpPr>
        <p:spPr/>
        <p:txBody>
          <a:bodyPr/>
          <a:lstStyle/>
          <a:p>
            <a:r>
              <a:rPr lang="en-US" dirty="0"/>
              <a:t>Factors Impacting Retention</a:t>
            </a:r>
            <a:br>
              <a:rPr lang="en-US" dirty="0"/>
            </a:br>
            <a:endParaRPr lang="en-US" dirty="0"/>
          </a:p>
        </p:txBody>
      </p:sp>
      <p:sp>
        <p:nvSpPr>
          <p:cNvPr id="3" name="Content Placeholder 2">
            <a:extLst>
              <a:ext uri="{FF2B5EF4-FFF2-40B4-BE49-F238E27FC236}">
                <a16:creationId xmlns:a16="http://schemas.microsoft.com/office/drawing/2014/main" id="{86044C83-6EF9-2542-9FD5-830C0728CF2B}"/>
              </a:ext>
            </a:extLst>
          </p:cNvPr>
          <p:cNvSpPr>
            <a:spLocks noGrp="1"/>
          </p:cNvSpPr>
          <p:nvPr>
            <p:ph idx="1"/>
          </p:nvPr>
        </p:nvSpPr>
        <p:spPr/>
        <p:txBody>
          <a:bodyPr/>
          <a:lstStyle/>
          <a:p>
            <a:r>
              <a:rPr lang="en-US" dirty="0"/>
              <a:t>For ADA paratransit operations- low wage compensation compared to the high demands of the job. Research shows that turnover is lowered between 3.5% to 5% for every $1 increase in the starting wage.</a:t>
            </a:r>
          </a:p>
          <a:p>
            <a:r>
              <a:rPr lang="en-US" dirty="0"/>
              <a:t>Work shifts and work assignment practices</a:t>
            </a:r>
          </a:p>
          <a:p>
            <a:r>
              <a:rPr lang="en-US" dirty="0"/>
              <a:t>Limited support and job frustration</a:t>
            </a:r>
          </a:p>
          <a:p>
            <a:r>
              <a:rPr lang="en-US" dirty="0"/>
              <a:t>Interaction with dispatchers</a:t>
            </a:r>
          </a:p>
        </p:txBody>
      </p:sp>
    </p:spTree>
    <p:extLst>
      <p:ext uri="{BB962C8B-B14F-4D97-AF65-F5344CB8AC3E}">
        <p14:creationId xmlns:p14="http://schemas.microsoft.com/office/powerpoint/2010/main" val="1628593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defRPr/>
            </a:pPr>
            <a:r>
              <a:rPr lang="en-US" sz="4000" dirty="0">
                <a:effectLst>
                  <a:outerShdw blurRad="38100" dist="38100" dir="2700000" algn="tl">
                    <a:srgbClr val="DDDDDD"/>
                  </a:outerShdw>
                </a:effectLst>
                <a:latin typeface="Garamond" charset="0"/>
                <a:cs typeface="Arial" charset="0"/>
              </a:rPr>
              <a:t>Effective Recognition Systems</a:t>
            </a:r>
          </a:p>
        </p:txBody>
      </p:sp>
      <p:sp>
        <p:nvSpPr>
          <p:cNvPr id="26627" name="Rectangle 3"/>
          <p:cNvSpPr>
            <a:spLocks noGrp="1" noChangeArrowheads="1"/>
          </p:cNvSpPr>
          <p:nvPr>
            <p:ph idx="1"/>
          </p:nvPr>
        </p:nvSpPr>
        <p:spPr>
          <a:xfrm>
            <a:off x="457200" y="1600200"/>
            <a:ext cx="8229600" cy="5180744"/>
          </a:xfrm>
        </p:spPr>
        <p:txBody>
          <a:bodyPr>
            <a:noAutofit/>
          </a:bodyPr>
          <a:lstStyle/>
          <a:p>
            <a:pPr eaLnBrk="1" hangingPunct="1">
              <a:lnSpc>
                <a:spcPct val="90000"/>
              </a:lnSpc>
              <a:defRPr/>
            </a:pPr>
            <a:endParaRPr lang="en-US" sz="2200" dirty="0">
              <a:effectLst>
                <a:outerShdw blurRad="38100" dist="38100" dir="2700000" algn="tl">
                  <a:srgbClr val="DDDDDD"/>
                </a:outerShdw>
              </a:effectLst>
              <a:cs typeface="Arial" charset="0"/>
            </a:endParaRPr>
          </a:p>
          <a:p>
            <a:pPr eaLnBrk="1" hangingPunct="1">
              <a:lnSpc>
                <a:spcPct val="90000"/>
              </a:lnSpc>
              <a:defRPr/>
            </a:pPr>
            <a:r>
              <a:rPr lang="en-US" sz="2200" dirty="0">
                <a:effectLst>
                  <a:outerShdw blurRad="38100" dist="38100" dir="2700000" algn="tl">
                    <a:srgbClr val="DDDDDD"/>
                  </a:outerShdw>
                </a:effectLst>
                <a:cs typeface="Arial" charset="0"/>
              </a:rPr>
              <a:t>Money is </a:t>
            </a:r>
            <a:r>
              <a:rPr lang="en-US" sz="2200" u="sng" dirty="0">
                <a:effectLst>
                  <a:outerShdw blurRad="38100" dist="38100" dir="2700000" algn="tl">
                    <a:srgbClr val="DDDDDD"/>
                  </a:outerShdw>
                </a:effectLst>
                <a:cs typeface="Arial" charset="0"/>
              </a:rPr>
              <a:t>Not</a:t>
            </a:r>
            <a:r>
              <a:rPr lang="en-US" sz="2200" dirty="0">
                <a:effectLst>
                  <a:outerShdw blurRad="38100" dist="38100" dir="2700000" algn="tl">
                    <a:srgbClr val="DDDDDD"/>
                  </a:outerShdw>
                </a:effectLst>
                <a:cs typeface="Arial" charset="0"/>
              </a:rPr>
              <a:t> the only incentive</a:t>
            </a:r>
          </a:p>
          <a:p>
            <a:pPr eaLnBrk="1" hangingPunct="1">
              <a:lnSpc>
                <a:spcPct val="90000"/>
              </a:lnSpc>
              <a:defRPr/>
            </a:pPr>
            <a:r>
              <a:rPr lang="en-US" sz="2200" dirty="0">
                <a:effectLst>
                  <a:outerShdw blurRad="38100" dist="38100" dir="2700000" algn="tl">
                    <a:srgbClr val="DDDDDD"/>
                  </a:outerShdw>
                </a:effectLst>
                <a:cs typeface="Arial" charset="0"/>
              </a:rPr>
              <a:t>Recognition needs to have personal value</a:t>
            </a:r>
          </a:p>
          <a:p>
            <a:pPr eaLnBrk="1" hangingPunct="1">
              <a:lnSpc>
                <a:spcPct val="90000"/>
              </a:lnSpc>
              <a:defRPr/>
            </a:pPr>
            <a:r>
              <a:rPr lang="en-US" sz="2200" dirty="0">
                <a:effectLst>
                  <a:outerShdw blurRad="38100" dist="38100" dir="2700000" algn="tl">
                    <a:srgbClr val="DDDDDD"/>
                  </a:outerShdw>
                </a:effectLst>
                <a:cs typeface="Arial" charset="0"/>
              </a:rPr>
              <a:t>Recognition must be earned with a balanced approach between:</a:t>
            </a:r>
          </a:p>
          <a:p>
            <a:pPr eaLnBrk="1" hangingPunct="1">
              <a:lnSpc>
                <a:spcPct val="90000"/>
              </a:lnSpc>
              <a:buFont typeface="Wingdings" charset="0"/>
              <a:buNone/>
              <a:defRPr/>
            </a:pPr>
            <a:r>
              <a:rPr lang="en-US" sz="2200" dirty="0">
                <a:effectLst>
                  <a:outerShdw blurRad="38100" dist="38100" dir="2700000" algn="tl">
                    <a:srgbClr val="DDDDDD"/>
                  </a:outerShdw>
                </a:effectLst>
                <a:cs typeface="Arial" charset="0"/>
              </a:rPr>
              <a:t>	#1 Team rewards for meeting team goals</a:t>
            </a:r>
          </a:p>
          <a:p>
            <a:pPr eaLnBrk="1" hangingPunct="1">
              <a:lnSpc>
                <a:spcPct val="90000"/>
              </a:lnSpc>
              <a:buFont typeface="Wingdings" charset="0"/>
              <a:buNone/>
              <a:defRPr/>
            </a:pPr>
            <a:r>
              <a:rPr lang="en-US" sz="2200" dirty="0">
                <a:effectLst>
                  <a:outerShdw blurRad="38100" dist="38100" dir="2700000" algn="tl">
                    <a:srgbClr val="DDDDDD"/>
                  </a:outerShdw>
                </a:effectLst>
                <a:cs typeface="Arial" charset="0"/>
              </a:rPr>
              <a:t>	#2 Individual rewards based on peer or supervisor evaluations</a:t>
            </a:r>
          </a:p>
          <a:p>
            <a:pPr eaLnBrk="1" hangingPunct="1">
              <a:lnSpc>
                <a:spcPct val="90000"/>
              </a:lnSpc>
              <a:defRPr/>
            </a:pPr>
            <a:r>
              <a:rPr lang="en-US" sz="2200" dirty="0">
                <a:effectLst>
                  <a:outerShdw blurRad="38100" dist="38100" dir="2700000" algn="tl">
                    <a:srgbClr val="DDDDDD"/>
                  </a:outerShdw>
                </a:effectLst>
                <a:cs typeface="Arial" charset="0"/>
              </a:rPr>
              <a:t>Avoid the </a:t>
            </a:r>
            <a:r>
              <a:rPr lang="ja-JP" altLang="en-US" sz="2200" dirty="0">
                <a:effectLst>
                  <a:outerShdw blurRad="38100" dist="38100" dir="2700000" algn="tl">
                    <a:srgbClr val="DDDDDD"/>
                  </a:outerShdw>
                </a:effectLst>
                <a:cs typeface="Arial" charset="0"/>
              </a:rPr>
              <a:t>“</a:t>
            </a:r>
            <a:r>
              <a:rPr lang="en-US" sz="2200" dirty="0">
                <a:effectLst>
                  <a:outerShdw blurRad="38100" dist="38100" dir="2700000" algn="tl">
                    <a:srgbClr val="DDDDDD"/>
                  </a:outerShdw>
                </a:effectLst>
                <a:cs typeface="Arial" charset="0"/>
              </a:rPr>
              <a:t>delay error</a:t>
            </a:r>
            <a:r>
              <a:rPr lang="ja-JP" altLang="en-US" sz="2200" dirty="0">
                <a:effectLst>
                  <a:outerShdw blurRad="38100" dist="38100" dir="2700000" algn="tl">
                    <a:srgbClr val="DDDDDD"/>
                  </a:outerShdw>
                </a:effectLst>
                <a:cs typeface="Arial" charset="0"/>
              </a:rPr>
              <a:t>”</a:t>
            </a:r>
            <a:endParaRPr lang="en-US" altLang="ja-JP" sz="2200" dirty="0">
              <a:effectLst>
                <a:outerShdw blurRad="38100" dist="38100" dir="2700000" algn="tl">
                  <a:srgbClr val="DDDDDD"/>
                </a:outerShdw>
              </a:effectLst>
              <a:cs typeface="Arial" charset="0"/>
            </a:endParaRPr>
          </a:p>
          <a:p>
            <a:pPr eaLnBrk="1" hangingPunct="1">
              <a:lnSpc>
                <a:spcPct val="90000"/>
              </a:lnSpc>
              <a:defRPr/>
            </a:pPr>
            <a:endParaRPr lang="en-US" sz="2800" dirty="0">
              <a:effectLst>
                <a:outerShdw blurRad="38100" dist="38100" dir="2700000" algn="tl">
                  <a:srgbClr val="DDDDDD"/>
                </a:outerShdw>
              </a:effectLst>
              <a:cs typeface="Arial" charset="0"/>
            </a:endParaRPr>
          </a:p>
          <a:p>
            <a:pPr eaLnBrk="1" hangingPunct="1">
              <a:lnSpc>
                <a:spcPct val="90000"/>
              </a:lnSpc>
              <a:defRPr/>
            </a:pPr>
            <a:endParaRPr lang="en-US" sz="2800" dirty="0">
              <a:effectLst>
                <a:outerShdw blurRad="38100" dist="38100" dir="2700000" algn="tl">
                  <a:srgbClr val="DDDDDD"/>
                </a:outerShdw>
              </a:effectLst>
              <a:cs typeface="Arial" charset="0"/>
            </a:endParaRPr>
          </a:p>
          <a:p>
            <a:pPr eaLnBrk="1" hangingPunct="1">
              <a:lnSpc>
                <a:spcPct val="90000"/>
              </a:lnSpc>
              <a:defRPr/>
            </a:pPr>
            <a:endParaRPr lang="en-US" sz="2800" dirty="0">
              <a:effectLst>
                <a:outerShdw blurRad="38100" dist="38100" dir="2700000" algn="tl">
                  <a:srgbClr val="DDDDDD"/>
                </a:outerShdw>
              </a:effectLst>
              <a:cs typeface="Arial" charset="0"/>
            </a:endParaRPr>
          </a:p>
          <a:p>
            <a:pPr eaLnBrk="1" hangingPunct="1">
              <a:lnSpc>
                <a:spcPct val="90000"/>
              </a:lnSpc>
              <a:defRPr/>
            </a:pPr>
            <a:endParaRPr lang="en-US" sz="2800" dirty="0">
              <a:effectLst>
                <a:outerShdw blurRad="38100" dist="38100" dir="2700000" algn="tl">
                  <a:srgbClr val="DDDDDD"/>
                </a:outerShdw>
              </a:effectLst>
              <a:cs typeface="Arial" charset="0"/>
            </a:endParaRPr>
          </a:p>
          <a:p>
            <a:pPr eaLnBrk="1" hangingPunct="1">
              <a:lnSpc>
                <a:spcPct val="90000"/>
              </a:lnSpc>
              <a:defRPr/>
            </a:pPr>
            <a:endParaRPr lang="en-US" sz="2800" dirty="0">
              <a:effectLst>
                <a:outerShdw blurRad="38100" dist="38100" dir="2700000" algn="tl">
                  <a:srgbClr val="DDDDDD"/>
                </a:outerShdw>
              </a:effectLst>
              <a:cs typeface="Arial" charset="0"/>
            </a:endParaRPr>
          </a:p>
          <a:p>
            <a:pPr marL="0" indent="0" eaLnBrk="1" hangingPunct="1">
              <a:lnSpc>
                <a:spcPct val="90000"/>
              </a:lnSpc>
              <a:buNone/>
              <a:defRPr/>
            </a:pPr>
            <a:r>
              <a:rPr lang="en-US" sz="2800" dirty="0">
                <a:effectLst>
                  <a:outerShdw blurRad="38100" dist="38100" dir="2700000" algn="tl">
                    <a:srgbClr val="DDDDDD"/>
                  </a:outerShdw>
                </a:effectLst>
                <a:cs typeface="Arial" charset="0"/>
              </a:rPr>
              <a:t> </a:t>
            </a:r>
          </a:p>
        </p:txBody>
      </p:sp>
    </p:spTree>
    <p:extLst>
      <p:ext uri="{BB962C8B-B14F-4D97-AF65-F5344CB8AC3E}">
        <p14:creationId xmlns:p14="http://schemas.microsoft.com/office/powerpoint/2010/main" val="1931396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Brilliant, Cheap, No Cost Recognition Programs </a:t>
            </a:r>
          </a:p>
        </p:txBody>
      </p:sp>
      <p:sp>
        <p:nvSpPr>
          <p:cNvPr id="3" name="Content Placeholder 2"/>
          <p:cNvSpPr>
            <a:spLocks noGrp="1"/>
          </p:cNvSpPr>
          <p:nvPr>
            <p:ph idx="1"/>
          </p:nvPr>
        </p:nvSpPr>
        <p:spPr/>
        <p:txBody>
          <a:bodyPr>
            <a:normAutofit fontScale="85000" lnSpcReduction="20000"/>
          </a:bodyPr>
          <a:lstStyle/>
          <a:p>
            <a:r>
              <a:rPr lang="en-US" dirty="0"/>
              <a:t>Relaxed Dress Code</a:t>
            </a:r>
          </a:p>
          <a:p>
            <a:r>
              <a:rPr lang="en-US" dirty="0"/>
              <a:t>Comfortable relaxation zone (quiet room or area)</a:t>
            </a:r>
          </a:p>
          <a:p>
            <a:r>
              <a:rPr lang="en-US" dirty="0"/>
              <a:t>Peer Recognition- designed by employees</a:t>
            </a:r>
          </a:p>
          <a:p>
            <a:r>
              <a:rPr lang="en-US" dirty="0"/>
              <a:t>Walking Club </a:t>
            </a:r>
            <a:r>
              <a:rPr lang="mr-IN" dirty="0"/>
              <a:t>–</a:t>
            </a:r>
            <a:r>
              <a:rPr lang="en-US" dirty="0"/>
              <a:t> during lunch</a:t>
            </a:r>
          </a:p>
          <a:p>
            <a:r>
              <a:rPr lang="en-US" dirty="0"/>
              <a:t>Board Game Table- in lunch/break room</a:t>
            </a:r>
          </a:p>
          <a:p>
            <a:r>
              <a:rPr lang="en-US" dirty="0"/>
              <a:t>Bring Your Child to Work Day</a:t>
            </a:r>
          </a:p>
          <a:p>
            <a:r>
              <a:rPr lang="en-US" dirty="0"/>
              <a:t>Birthday Day Off </a:t>
            </a:r>
          </a:p>
          <a:p>
            <a:r>
              <a:rPr lang="en-US" dirty="0"/>
              <a:t>Wellness Discounts- YMCA, Weight Watchers</a:t>
            </a:r>
          </a:p>
          <a:p>
            <a:r>
              <a:rPr lang="en-US" dirty="0"/>
              <a:t>Annual Craft Fair</a:t>
            </a:r>
          </a:p>
          <a:p>
            <a:endParaRPr lang="en-US" dirty="0"/>
          </a:p>
        </p:txBody>
      </p:sp>
    </p:spTree>
    <p:extLst>
      <p:ext uri="{BB962C8B-B14F-4D97-AF65-F5344CB8AC3E}">
        <p14:creationId xmlns:p14="http://schemas.microsoft.com/office/powerpoint/2010/main" val="27132543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Key Area Summary</a:t>
            </a:r>
          </a:p>
        </p:txBody>
      </p:sp>
      <p:sp>
        <p:nvSpPr>
          <p:cNvPr id="3" name="Content Placeholder 2"/>
          <p:cNvSpPr>
            <a:spLocks noGrp="1"/>
          </p:cNvSpPr>
          <p:nvPr>
            <p:ph idx="1"/>
          </p:nvPr>
        </p:nvSpPr>
        <p:spPr/>
        <p:txBody>
          <a:bodyPr>
            <a:noAutofit/>
          </a:bodyPr>
          <a:lstStyle/>
          <a:p>
            <a:pPr>
              <a:defRPr/>
            </a:pPr>
            <a:r>
              <a:rPr lang="en-US" sz="2200" dirty="0"/>
              <a:t>Retention</a:t>
            </a:r>
          </a:p>
          <a:p>
            <a:pPr marL="514350" indent="-514350">
              <a:buFont typeface="+mj-lt"/>
              <a:buAutoNum type="arabicPeriod"/>
              <a:defRPr/>
            </a:pPr>
            <a:r>
              <a:rPr lang="en-US" sz="2200" dirty="0"/>
              <a:t>Create advancement from within positions</a:t>
            </a:r>
          </a:p>
          <a:p>
            <a:pPr marL="514350" indent="-514350">
              <a:buFont typeface="+mj-lt"/>
              <a:buAutoNum type="arabicPeriod"/>
              <a:defRPr/>
            </a:pPr>
            <a:r>
              <a:rPr lang="en-US" sz="2200" dirty="0"/>
              <a:t>Assess and Improve Organizational Values/Culture</a:t>
            </a:r>
          </a:p>
          <a:p>
            <a:pPr marL="514350" indent="-514350">
              <a:buFont typeface="+mj-lt"/>
              <a:buAutoNum type="arabicPeriod"/>
              <a:defRPr/>
            </a:pPr>
            <a:r>
              <a:rPr lang="en-US" sz="2200" dirty="0"/>
              <a:t>Implement a rewards program for high performers</a:t>
            </a:r>
          </a:p>
          <a:p>
            <a:pPr marL="514350" indent="-514350">
              <a:buFont typeface="+mj-lt"/>
              <a:buAutoNum type="arabicPeriod"/>
              <a:defRPr/>
            </a:pPr>
            <a:r>
              <a:rPr lang="en-US" sz="2200" dirty="0"/>
              <a:t>Improve existing work schedule</a:t>
            </a:r>
          </a:p>
          <a:p>
            <a:pPr marL="514350" indent="-514350">
              <a:buFont typeface="+mj-lt"/>
              <a:buAutoNum type="arabicPeriod"/>
              <a:defRPr/>
            </a:pPr>
            <a:r>
              <a:rPr lang="en-US" sz="2200" dirty="0"/>
              <a:t>Emphasize job enrichment</a:t>
            </a:r>
          </a:p>
          <a:p>
            <a:pPr marL="514350" indent="-514350">
              <a:buFont typeface="+mj-lt"/>
              <a:buAutoNum type="arabicPeriod"/>
              <a:defRPr/>
            </a:pPr>
            <a:r>
              <a:rPr lang="en-US" sz="2200" dirty="0"/>
              <a:t>Establish diversity goals and policies</a:t>
            </a:r>
          </a:p>
        </p:txBody>
      </p:sp>
    </p:spTree>
    <p:extLst>
      <p:ext uri="{BB962C8B-B14F-4D97-AF65-F5344CB8AC3E}">
        <p14:creationId xmlns:p14="http://schemas.microsoft.com/office/powerpoint/2010/main" val="3843479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Key Area Summary</a:t>
            </a:r>
          </a:p>
        </p:txBody>
      </p:sp>
      <p:sp>
        <p:nvSpPr>
          <p:cNvPr id="3" name="Content Placeholder 2"/>
          <p:cNvSpPr>
            <a:spLocks noGrp="1"/>
          </p:cNvSpPr>
          <p:nvPr>
            <p:ph idx="1"/>
          </p:nvPr>
        </p:nvSpPr>
        <p:spPr/>
        <p:txBody>
          <a:bodyPr>
            <a:noAutofit/>
          </a:bodyPr>
          <a:lstStyle/>
          <a:p>
            <a:pPr>
              <a:defRPr/>
            </a:pPr>
            <a:r>
              <a:rPr lang="en-US" sz="2200" dirty="0"/>
              <a:t>Training and Development</a:t>
            </a:r>
          </a:p>
          <a:p>
            <a:pPr marL="514350" indent="-514350">
              <a:buFont typeface="+mj-lt"/>
              <a:buAutoNum type="arabicPeriod"/>
              <a:defRPr/>
            </a:pPr>
            <a:r>
              <a:rPr lang="en-US" sz="2200" dirty="0"/>
              <a:t>Explore and budget for available training</a:t>
            </a:r>
          </a:p>
          <a:p>
            <a:pPr marL="514350" indent="-514350">
              <a:buFont typeface="+mj-lt"/>
              <a:buAutoNum type="arabicPeriod"/>
              <a:defRPr/>
            </a:pPr>
            <a:r>
              <a:rPr lang="en-US" sz="2200" dirty="0"/>
              <a:t>Coordinate training with performance appraisals</a:t>
            </a:r>
          </a:p>
          <a:p>
            <a:pPr marL="514350" indent="-514350">
              <a:buFont typeface="+mj-lt"/>
              <a:buAutoNum type="arabicPeriod"/>
              <a:defRPr/>
            </a:pPr>
            <a:r>
              <a:rPr lang="en-US" sz="2200" dirty="0"/>
              <a:t>Create or Connect with a corporate college for on-the-job training and certification</a:t>
            </a:r>
          </a:p>
          <a:p>
            <a:pPr marL="514350" indent="-514350">
              <a:buFont typeface="+mj-lt"/>
              <a:buAutoNum type="arabicPeriod"/>
              <a:defRPr/>
            </a:pPr>
            <a:r>
              <a:rPr lang="en-US" sz="2200" dirty="0"/>
              <a:t>Institute internship, apprenticeship, mentor programs</a:t>
            </a:r>
          </a:p>
          <a:p>
            <a:pPr marL="514350" indent="-514350">
              <a:buFont typeface="+mj-lt"/>
              <a:buAutoNum type="arabicPeriod"/>
              <a:defRPr/>
            </a:pPr>
            <a:r>
              <a:rPr lang="en-US" sz="2200" dirty="0"/>
              <a:t>Place a high priority on safety training</a:t>
            </a:r>
          </a:p>
          <a:p>
            <a:pPr marL="514350" indent="-514350">
              <a:buFont typeface="+mj-lt"/>
              <a:buAutoNum type="arabicPeriod"/>
              <a:defRPr/>
            </a:pPr>
            <a:r>
              <a:rPr lang="en-US" sz="2200" dirty="0"/>
              <a:t>Management retreat-off property</a:t>
            </a:r>
          </a:p>
        </p:txBody>
      </p:sp>
    </p:spTree>
    <p:extLst>
      <p:ext uri="{BB962C8B-B14F-4D97-AF65-F5344CB8AC3E}">
        <p14:creationId xmlns:p14="http://schemas.microsoft.com/office/powerpoint/2010/main" val="10111306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Key Area Summary</a:t>
            </a:r>
          </a:p>
        </p:txBody>
      </p:sp>
      <p:sp>
        <p:nvSpPr>
          <p:cNvPr id="3" name="Content Placeholder 2"/>
          <p:cNvSpPr>
            <a:spLocks noGrp="1"/>
          </p:cNvSpPr>
          <p:nvPr>
            <p:ph idx="1"/>
          </p:nvPr>
        </p:nvSpPr>
        <p:spPr/>
        <p:txBody>
          <a:bodyPr>
            <a:noAutofit/>
          </a:bodyPr>
          <a:lstStyle/>
          <a:p>
            <a:pPr>
              <a:defRPr/>
            </a:pPr>
            <a:r>
              <a:rPr lang="en-US" sz="2200" dirty="0"/>
              <a:t>Professional Development</a:t>
            </a:r>
          </a:p>
          <a:p>
            <a:pPr marL="514350" indent="-514350">
              <a:buFont typeface="+mj-lt"/>
              <a:buAutoNum type="arabicPeriod"/>
              <a:defRPr/>
            </a:pPr>
            <a:r>
              <a:rPr lang="en-US" sz="2200" dirty="0"/>
              <a:t>Establish regular management retreats, workshops and leadership events</a:t>
            </a:r>
          </a:p>
          <a:p>
            <a:pPr marL="514350" indent="-514350">
              <a:buFont typeface="+mj-lt"/>
              <a:buAutoNum type="arabicPeriod"/>
              <a:defRPr/>
            </a:pPr>
            <a:r>
              <a:rPr lang="en-US" sz="2200" dirty="0"/>
              <a:t>Implement workforce succession planning</a:t>
            </a:r>
          </a:p>
          <a:p>
            <a:pPr marL="514350" indent="-514350">
              <a:buFont typeface="+mj-lt"/>
              <a:buAutoNum type="arabicPeriod"/>
              <a:defRPr/>
            </a:pPr>
            <a:r>
              <a:rPr lang="en-US" sz="2200" dirty="0"/>
              <a:t>Use Individual Development Plans/Career Plans</a:t>
            </a:r>
          </a:p>
          <a:p>
            <a:pPr marL="514350" indent="-514350">
              <a:buFont typeface="+mj-lt"/>
              <a:buAutoNum type="arabicPeriod"/>
              <a:defRPr/>
            </a:pPr>
            <a:r>
              <a:rPr lang="en-US" sz="2200" dirty="0"/>
              <a:t>Develop formal career paths</a:t>
            </a:r>
          </a:p>
          <a:p>
            <a:pPr marL="514350" indent="-514350">
              <a:buFont typeface="+mj-lt"/>
              <a:buAutoNum type="arabicPeriod"/>
              <a:defRPr/>
            </a:pPr>
            <a:r>
              <a:rPr lang="en-US" sz="2200" dirty="0"/>
              <a:t>Implement mentor and coaching programs for leaders</a:t>
            </a:r>
          </a:p>
        </p:txBody>
      </p:sp>
    </p:spTree>
    <p:extLst>
      <p:ext uri="{BB962C8B-B14F-4D97-AF65-F5344CB8AC3E}">
        <p14:creationId xmlns:p14="http://schemas.microsoft.com/office/powerpoint/2010/main" val="9082604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Resources</a:t>
            </a:r>
          </a:p>
        </p:txBody>
      </p:sp>
      <p:sp>
        <p:nvSpPr>
          <p:cNvPr id="3" name="Content Placeholder 2"/>
          <p:cNvSpPr>
            <a:spLocks noGrp="1"/>
          </p:cNvSpPr>
          <p:nvPr>
            <p:ph idx="1"/>
          </p:nvPr>
        </p:nvSpPr>
        <p:spPr/>
        <p:txBody>
          <a:bodyPr>
            <a:normAutofit fontScale="70000" lnSpcReduction="20000"/>
          </a:bodyPr>
          <a:lstStyle/>
          <a:p>
            <a:pPr>
              <a:defRPr/>
            </a:pPr>
            <a:r>
              <a:rPr lang="en-US" sz="2800" dirty="0"/>
              <a:t>TCRP Report </a:t>
            </a:r>
            <a:r>
              <a:rPr lang="mr-IN" sz="2800" dirty="0"/>
              <a:t>–</a:t>
            </a:r>
            <a:r>
              <a:rPr lang="en-US" sz="2800" dirty="0"/>
              <a:t> </a:t>
            </a:r>
            <a:r>
              <a:rPr lang="en-US" sz="2800" dirty="0">
                <a:hlinkClick r:id="rId2"/>
              </a:rPr>
              <a:t>Number 162 </a:t>
            </a:r>
            <a:r>
              <a:rPr lang="en-US" sz="2800" dirty="0"/>
              <a:t>- Building a Sustainable Workforce in the Public Transportation Industry </a:t>
            </a:r>
            <a:r>
              <a:rPr lang="mr-IN" sz="2800" dirty="0"/>
              <a:t>–</a:t>
            </a:r>
            <a:r>
              <a:rPr lang="en-US" sz="2800" dirty="0"/>
              <a:t> A Systems Approach</a:t>
            </a:r>
          </a:p>
          <a:p>
            <a:pPr>
              <a:defRPr/>
            </a:pPr>
            <a:r>
              <a:rPr lang="en-US" sz="2800" dirty="0"/>
              <a:t>The Practical Coach- </a:t>
            </a:r>
            <a:r>
              <a:rPr lang="en-US" sz="2800" dirty="0">
                <a:hlinkClick r:id="rId3"/>
              </a:rPr>
              <a:t>www.media-partners.com</a:t>
            </a:r>
            <a:endParaRPr lang="en-US" sz="2800" dirty="0"/>
          </a:p>
          <a:p>
            <a:pPr>
              <a:defRPr/>
            </a:pPr>
            <a:r>
              <a:rPr lang="en-US" sz="2800" dirty="0">
                <a:hlinkClick r:id="rId4"/>
              </a:rPr>
              <a:t>Community Transportation Association of America</a:t>
            </a:r>
            <a:endParaRPr lang="en-US" sz="2800" dirty="0"/>
          </a:p>
          <a:p>
            <a:pPr>
              <a:defRPr/>
            </a:pPr>
            <a:r>
              <a:rPr lang="en-US" sz="2800" dirty="0"/>
              <a:t>T</a:t>
            </a:r>
            <a:r>
              <a:rPr lang="en-US" sz="2800" dirty="0">
                <a:hlinkClick r:id="rId5"/>
              </a:rPr>
              <a:t>ransportation Cooperative Research Program</a:t>
            </a:r>
            <a:endParaRPr lang="en-US" sz="2800" dirty="0"/>
          </a:p>
          <a:p>
            <a:pPr>
              <a:defRPr/>
            </a:pPr>
            <a:r>
              <a:rPr lang="en-US" sz="2800" dirty="0">
                <a:hlinkClick r:id="rId6"/>
              </a:rPr>
              <a:t>National Transit Institute</a:t>
            </a:r>
            <a:r>
              <a:rPr lang="en-US" sz="2800" dirty="0"/>
              <a:t>(NTI)</a:t>
            </a:r>
          </a:p>
          <a:p>
            <a:pPr>
              <a:defRPr/>
            </a:pPr>
            <a:r>
              <a:rPr lang="en-US" sz="2800" dirty="0">
                <a:hlinkClick r:id="rId7"/>
              </a:rPr>
              <a:t>National RTAP</a:t>
            </a:r>
            <a:endParaRPr lang="en-US" sz="2800" dirty="0"/>
          </a:p>
          <a:p>
            <a:pPr>
              <a:defRPr/>
            </a:pPr>
            <a:r>
              <a:rPr lang="en-US" sz="2800" dirty="0">
                <a:hlinkClick r:id="rId8"/>
              </a:rPr>
              <a:t>Federal Transit Administration</a:t>
            </a:r>
            <a:endParaRPr lang="en-US" sz="2800" dirty="0"/>
          </a:p>
          <a:p>
            <a:pPr>
              <a:defRPr/>
            </a:pPr>
            <a:r>
              <a:rPr lang="en-US" sz="2800" dirty="0">
                <a:hlinkClick r:id="rId9"/>
              </a:rPr>
              <a:t>Society for Human Resource Management </a:t>
            </a:r>
            <a:endParaRPr lang="en-US" sz="2800" dirty="0"/>
          </a:p>
        </p:txBody>
      </p:sp>
    </p:spTree>
    <p:extLst>
      <p:ext uri="{BB962C8B-B14F-4D97-AF65-F5344CB8AC3E}">
        <p14:creationId xmlns:p14="http://schemas.microsoft.com/office/powerpoint/2010/main" val="2703534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p:txBody>
          <a:bodyPr/>
          <a:lstStyle/>
          <a:p>
            <a:pPr eaLnBrk="1" hangingPunct="1">
              <a:defRPr/>
            </a:pPr>
            <a:r>
              <a:rPr lang="en-US" dirty="0">
                <a:effectLst>
                  <a:outerShdw blurRad="38100" dist="38100" dir="2700000" algn="tl">
                    <a:srgbClr val="DDDDDD"/>
                  </a:outerShdw>
                </a:effectLst>
                <a:latin typeface="Garamond" charset="0"/>
                <a:cs typeface="Arial" charset="0"/>
              </a:rPr>
              <a:t>Conclusion</a:t>
            </a:r>
          </a:p>
        </p:txBody>
      </p:sp>
      <p:sp>
        <p:nvSpPr>
          <p:cNvPr id="51203" name="Rectangle 3"/>
          <p:cNvSpPr>
            <a:spLocks noGrp="1" noChangeArrowheads="1"/>
          </p:cNvSpPr>
          <p:nvPr>
            <p:ph idx="1"/>
          </p:nvPr>
        </p:nvSpPr>
        <p:spPr>
          <a:xfrm>
            <a:off x="457200" y="1600200"/>
            <a:ext cx="8229600" cy="5105400"/>
          </a:xfrm>
        </p:spPr>
        <p:txBody>
          <a:bodyPr>
            <a:noAutofit/>
          </a:bodyPr>
          <a:lstStyle/>
          <a:p>
            <a:pPr eaLnBrk="1" hangingPunct="1">
              <a:lnSpc>
                <a:spcPct val="80000"/>
              </a:lnSpc>
              <a:defRPr/>
            </a:pPr>
            <a:r>
              <a:rPr lang="en-US" sz="2200" dirty="0">
                <a:effectLst>
                  <a:outerShdw blurRad="38100" dist="38100" dir="2700000" algn="tl">
                    <a:srgbClr val="DDDDDD"/>
                  </a:outerShdw>
                </a:effectLst>
                <a:cs typeface="Arial" charset="0"/>
              </a:rPr>
              <a:t>Stay </a:t>
            </a:r>
            <a:r>
              <a:rPr lang="ja-JP" altLang="en-US" sz="2200" dirty="0">
                <a:effectLst>
                  <a:outerShdw blurRad="38100" dist="38100" dir="2700000" algn="tl">
                    <a:srgbClr val="DDDDDD"/>
                  </a:outerShdw>
                </a:effectLst>
                <a:cs typeface="Arial" charset="0"/>
              </a:rPr>
              <a:t>“</a:t>
            </a:r>
            <a:r>
              <a:rPr lang="en-US" sz="2200" dirty="0">
                <a:effectLst>
                  <a:outerShdw blurRad="38100" dist="38100" dir="2700000" algn="tl">
                    <a:srgbClr val="DDDDDD"/>
                  </a:outerShdw>
                </a:effectLst>
                <a:cs typeface="Arial" charset="0"/>
              </a:rPr>
              <a:t>hands-on</a:t>
            </a:r>
            <a:r>
              <a:rPr lang="ja-JP" altLang="en-US" sz="2200" dirty="0">
                <a:effectLst>
                  <a:outerShdw blurRad="38100" dist="38100" dir="2700000" algn="tl">
                    <a:srgbClr val="DDDDDD"/>
                  </a:outerShdw>
                </a:effectLst>
                <a:cs typeface="Arial" charset="0"/>
              </a:rPr>
              <a:t>”</a:t>
            </a:r>
            <a:r>
              <a:rPr lang="en-US" sz="2200" dirty="0">
                <a:effectLst>
                  <a:outerShdw blurRad="38100" dist="38100" dir="2700000" algn="tl">
                    <a:srgbClr val="DDDDDD"/>
                  </a:outerShdw>
                </a:effectLst>
                <a:cs typeface="Arial" charset="0"/>
              </a:rPr>
              <a:t> and mission driven</a:t>
            </a:r>
          </a:p>
          <a:p>
            <a:pPr eaLnBrk="1" hangingPunct="1">
              <a:lnSpc>
                <a:spcPct val="80000"/>
              </a:lnSpc>
              <a:defRPr/>
            </a:pPr>
            <a:r>
              <a:rPr lang="en-US" sz="2200" dirty="0">
                <a:effectLst>
                  <a:outerShdw blurRad="38100" dist="38100" dir="2700000" algn="tl">
                    <a:srgbClr val="DDDDDD"/>
                  </a:outerShdw>
                </a:effectLst>
                <a:cs typeface="Arial" charset="0"/>
              </a:rPr>
              <a:t>Foster dedication and commitment</a:t>
            </a:r>
          </a:p>
          <a:p>
            <a:pPr eaLnBrk="1" hangingPunct="1">
              <a:lnSpc>
                <a:spcPct val="80000"/>
              </a:lnSpc>
              <a:defRPr/>
            </a:pPr>
            <a:r>
              <a:rPr lang="en-US" sz="2200" dirty="0">
                <a:effectLst>
                  <a:outerShdw blurRad="38100" dist="38100" dir="2700000" algn="tl">
                    <a:srgbClr val="DDDDDD"/>
                  </a:outerShdw>
                </a:effectLst>
                <a:cs typeface="Arial" charset="0"/>
              </a:rPr>
              <a:t>Stay close to the customer/ internal &amp; external</a:t>
            </a:r>
          </a:p>
          <a:p>
            <a:pPr eaLnBrk="1" hangingPunct="1">
              <a:lnSpc>
                <a:spcPct val="80000"/>
              </a:lnSpc>
              <a:defRPr/>
            </a:pPr>
            <a:r>
              <a:rPr lang="en-US" sz="2200" dirty="0">
                <a:effectLst>
                  <a:outerShdw blurRad="38100" dist="38100" dir="2700000" algn="tl">
                    <a:srgbClr val="DDDDDD"/>
                  </a:outerShdw>
                </a:effectLst>
                <a:cs typeface="Arial" charset="0"/>
              </a:rPr>
              <a:t>Create a climate open to communication</a:t>
            </a:r>
          </a:p>
          <a:p>
            <a:pPr eaLnBrk="1" hangingPunct="1">
              <a:lnSpc>
                <a:spcPct val="80000"/>
              </a:lnSpc>
              <a:defRPr/>
            </a:pPr>
            <a:r>
              <a:rPr lang="en-US" sz="2200" dirty="0">
                <a:effectLst>
                  <a:outerShdw blurRad="38100" dist="38100" dir="2700000" algn="tl">
                    <a:srgbClr val="DDDDDD"/>
                  </a:outerShdw>
                </a:effectLst>
                <a:cs typeface="Arial" charset="0"/>
              </a:rPr>
              <a:t>Give people the opportunity to use their talent and skills</a:t>
            </a:r>
          </a:p>
          <a:p>
            <a:pPr eaLnBrk="1" hangingPunct="1">
              <a:lnSpc>
                <a:spcPct val="80000"/>
              </a:lnSpc>
              <a:defRPr/>
            </a:pPr>
            <a:r>
              <a:rPr lang="en-US" sz="2200" dirty="0">
                <a:effectLst>
                  <a:outerShdw blurRad="38100" dist="38100" dir="2700000" algn="tl">
                    <a:srgbClr val="DDDDDD"/>
                  </a:outerShdw>
                </a:effectLst>
                <a:cs typeface="Arial" charset="0"/>
              </a:rPr>
              <a:t>Employees respond better to participatory rather than authoritarian leadership</a:t>
            </a:r>
          </a:p>
          <a:p>
            <a:pPr eaLnBrk="1" hangingPunct="1">
              <a:lnSpc>
                <a:spcPct val="80000"/>
              </a:lnSpc>
              <a:defRPr/>
            </a:pPr>
            <a:r>
              <a:rPr lang="en-US" sz="2200" dirty="0">
                <a:effectLst>
                  <a:outerShdw blurRad="38100" dist="38100" dir="2700000" algn="tl">
                    <a:srgbClr val="DDDDDD"/>
                  </a:outerShdw>
                </a:effectLst>
                <a:cs typeface="Arial" charset="0"/>
              </a:rPr>
              <a:t>Lead through your people</a:t>
            </a:r>
          </a:p>
          <a:p>
            <a:pPr eaLnBrk="1" hangingPunct="1">
              <a:lnSpc>
                <a:spcPct val="80000"/>
              </a:lnSpc>
              <a:defRPr/>
            </a:pPr>
            <a:r>
              <a:rPr lang="en-US" sz="2200" dirty="0">
                <a:effectLst>
                  <a:outerShdw blurRad="38100" dist="38100" dir="2700000" algn="tl">
                    <a:srgbClr val="DDDDDD"/>
                  </a:outerShdw>
                </a:effectLst>
                <a:cs typeface="Arial" charset="0"/>
              </a:rPr>
              <a:t>Companies don</a:t>
            </a:r>
            <a:r>
              <a:rPr lang="ja-JP" altLang="en-US" sz="2200" dirty="0">
                <a:effectLst>
                  <a:outerShdw blurRad="38100" dist="38100" dir="2700000" algn="tl">
                    <a:srgbClr val="DDDDDD"/>
                  </a:outerShdw>
                </a:effectLst>
                <a:cs typeface="Arial" charset="0"/>
              </a:rPr>
              <a:t>’</a:t>
            </a:r>
            <a:r>
              <a:rPr lang="en-US" sz="2200" dirty="0">
                <a:effectLst>
                  <a:outerShdw blurRad="38100" dist="38100" dir="2700000" algn="tl">
                    <a:srgbClr val="DDDDDD"/>
                  </a:outerShdw>
                </a:effectLst>
                <a:cs typeface="Arial" charset="0"/>
              </a:rPr>
              <a:t>t succeed, people do</a:t>
            </a:r>
          </a:p>
          <a:p>
            <a:pPr eaLnBrk="1" hangingPunct="1">
              <a:lnSpc>
                <a:spcPct val="80000"/>
              </a:lnSpc>
              <a:defRPr/>
            </a:pPr>
            <a:r>
              <a:rPr lang="en-US" sz="2200" dirty="0">
                <a:solidFill>
                  <a:schemeClr val="accent2"/>
                </a:solidFill>
                <a:effectLst>
                  <a:outerShdw blurRad="38100" dist="38100" dir="2700000" algn="tl">
                    <a:srgbClr val="DDDDDD"/>
                  </a:outerShdw>
                </a:effectLst>
                <a:cs typeface="Arial" charset="0"/>
              </a:rPr>
              <a:t>Leadership is the critical difference!</a:t>
            </a:r>
          </a:p>
        </p:txBody>
      </p:sp>
    </p:spTree>
    <p:extLst>
      <p:ext uri="{BB962C8B-B14F-4D97-AF65-F5344CB8AC3E}">
        <p14:creationId xmlns:p14="http://schemas.microsoft.com/office/powerpoint/2010/main" val="2536637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83D8-C1AC-1241-9ECC-2439B96F7D9E}"/>
              </a:ext>
            </a:extLst>
          </p:cNvPr>
          <p:cNvSpPr>
            <a:spLocks noGrp="1"/>
          </p:cNvSpPr>
          <p:nvPr>
            <p:ph type="title"/>
          </p:nvPr>
        </p:nvSpPr>
        <p:spPr/>
        <p:txBody>
          <a:bodyPr/>
          <a:lstStyle/>
          <a:p>
            <a:r>
              <a:rPr lang="en-US" dirty="0"/>
              <a:t>Reducing Driver Turnover</a:t>
            </a:r>
          </a:p>
        </p:txBody>
      </p:sp>
      <p:sp>
        <p:nvSpPr>
          <p:cNvPr id="3" name="Content Placeholder 2">
            <a:extLst>
              <a:ext uri="{FF2B5EF4-FFF2-40B4-BE49-F238E27FC236}">
                <a16:creationId xmlns:a16="http://schemas.microsoft.com/office/drawing/2014/main" id="{5797C33B-D380-B64D-9283-DB2CBBAA6A29}"/>
              </a:ext>
            </a:extLst>
          </p:cNvPr>
          <p:cNvSpPr>
            <a:spLocks noGrp="1"/>
          </p:cNvSpPr>
          <p:nvPr>
            <p:ph idx="1"/>
          </p:nvPr>
        </p:nvSpPr>
        <p:spPr/>
        <p:txBody>
          <a:bodyPr/>
          <a:lstStyle/>
          <a:p>
            <a:r>
              <a:rPr lang="en-US" dirty="0"/>
              <a:t>Are your wages in line with your communities labor rates? How do you know?</a:t>
            </a:r>
          </a:p>
          <a:p>
            <a:r>
              <a:rPr lang="en-US" dirty="0"/>
              <a:t>What avenue do you provide for your drivers to receive recognition?</a:t>
            </a:r>
          </a:p>
          <a:p>
            <a:r>
              <a:rPr lang="en-US"/>
              <a:t>Do you </a:t>
            </a:r>
            <a:r>
              <a:rPr lang="en-US" dirty="0"/>
              <a:t>have </a:t>
            </a:r>
            <a:r>
              <a:rPr lang="en-US"/>
              <a:t>a longevity, </a:t>
            </a:r>
            <a:r>
              <a:rPr lang="en-US" dirty="0"/>
              <a:t>incentive or bonus system?</a:t>
            </a:r>
          </a:p>
          <a:p>
            <a:r>
              <a:rPr lang="en-US" dirty="0"/>
              <a:t>How do you keep your employees informed about the company, it’s mission, values, goals and events and their role in each of these things?</a:t>
            </a:r>
          </a:p>
        </p:txBody>
      </p:sp>
    </p:spTree>
    <p:extLst>
      <p:ext uri="{BB962C8B-B14F-4D97-AF65-F5344CB8AC3E}">
        <p14:creationId xmlns:p14="http://schemas.microsoft.com/office/powerpoint/2010/main" val="2154612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9ED6"/>
                </a:solidFill>
              </a:rPr>
              <a:t>True Impact of Turnover</a:t>
            </a:r>
          </a:p>
        </p:txBody>
      </p:sp>
      <p:sp>
        <p:nvSpPr>
          <p:cNvPr id="3" name="Content Placeholder 2"/>
          <p:cNvSpPr>
            <a:spLocks noGrp="1"/>
          </p:cNvSpPr>
          <p:nvPr>
            <p:ph idx="1"/>
          </p:nvPr>
        </p:nvSpPr>
        <p:spPr/>
        <p:txBody>
          <a:bodyPr/>
          <a:lstStyle/>
          <a:p>
            <a:pPr marL="0" indent="0">
              <a:buNone/>
            </a:pPr>
            <a:r>
              <a:rPr lang="en-US" dirty="0">
                <a:solidFill>
                  <a:srgbClr val="009ED6"/>
                </a:solidFill>
              </a:rPr>
              <a:t>Here are the Steps:</a:t>
            </a:r>
            <a:r>
              <a:rPr lang="en-US" dirty="0"/>
              <a:t>	</a:t>
            </a:r>
            <a:r>
              <a:rPr lang="en-US" dirty="0">
                <a:solidFill>
                  <a:srgbClr val="009ED6"/>
                </a:solidFill>
              </a:rPr>
              <a:t>     Here’s an example:</a:t>
            </a:r>
            <a:r>
              <a:rPr lang="en-US" dirty="0"/>
              <a:t>	</a:t>
            </a:r>
          </a:p>
        </p:txBody>
      </p:sp>
      <p:sp>
        <p:nvSpPr>
          <p:cNvPr id="4" name="Slide Number Placeholder 3"/>
          <p:cNvSpPr>
            <a:spLocks noGrp="1"/>
          </p:cNvSpPr>
          <p:nvPr>
            <p:ph type="sldNum" sz="quarter" idx="12"/>
          </p:nvPr>
        </p:nvSpPr>
        <p:spPr/>
        <p:txBody>
          <a:bodyPr/>
          <a:lstStyle/>
          <a:p>
            <a:fld id="{33D6E5A2-EC83-451F-A719-9AC1370DD5CF}" type="slidenum">
              <a:rPr lang="en-US" smtClean="0"/>
              <a:pPr/>
              <a:t>5</a:t>
            </a:fld>
            <a:endParaRPr lang="en-US" dirty="0"/>
          </a:p>
        </p:txBody>
      </p:sp>
      <p:graphicFrame>
        <p:nvGraphicFramePr>
          <p:cNvPr id="6" name="Object 5"/>
          <p:cNvGraphicFramePr>
            <a:graphicFrameLocks noChangeAspect="1"/>
          </p:cNvGraphicFramePr>
          <p:nvPr>
            <p:extLst/>
          </p:nvPr>
        </p:nvGraphicFramePr>
        <p:xfrm>
          <a:off x="1447800" y="2209800"/>
          <a:ext cx="6111875" cy="3200399"/>
        </p:xfrm>
        <a:graphic>
          <a:graphicData uri="http://schemas.openxmlformats.org/presentationml/2006/ole">
            <mc:AlternateContent xmlns:mc="http://schemas.openxmlformats.org/markup-compatibility/2006">
              <mc:Choice xmlns:v="urn:schemas-microsoft-com:vml" Requires="v">
                <p:oleObj spid="_x0000_s1038" name="Document" r:id="rId3" imgW="6112609" imgH="1567414" progId="Word.Document.12">
                  <p:embed/>
                </p:oleObj>
              </mc:Choice>
              <mc:Fallback>
                <p:oleObj name="Document" r:id="rId3" imgW="6112609" imgH="1567414" progId="Word.Document.12">
                  <p:embed/>
                  <p:pic>
                    <p:nvPicPr>
                      <p:cNvPr id="6" name="Object 5"/>
                      <p:cNvPicPr/>
                      <p:nvPr/>
                    </p:nvPicPr>
                    <p:blipFill>
                      <a:blip r:embed="rId4"/>
                      <a:stretch>
                        <a:fillRect/>
                      </a:stretch>
                    </p:blipFill>
                    <p:spPr>
                      <a:xfrm>
                        <a:off x="1447800" y="2209800"/>
                        <a:ext cx="6111875" cy="3200399"/>
                      </a:xfrm>
                      <a:prstGeom prst="rect">
                        <a:avLst/>
                      </a:prstGeom>
                    </p:spPr>
                  </p:pic>
                </p:oleObj>
              </mc:Fallback>
            </mc:AlternateContent>
          </a:graphicData>
        </a:graphic>
      </p:graphicFrame>
    </p:spTree>
    <p:extLst>
      <p:ext uri="{BB962C8B-B14F-4D97-AF65-F5344CB8AC3E}">
        <p14:creationId xmlns:p14="http://schemas.microsoft.com/office/powerpoint/2010/main" val="3703204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Analyzing Turnover</a:t>
            </a:r>
          </a:p>
        </p:txBody>
      </p:sp>
      <p:sp>
        <p:nvSpPr>
          <p:cNvPr id="3" name="Content Placeholder 2"/>
          <p:cNvSpPr>
            <a:spLocks noGrp="1"/>
          </p:cNvSpPr>
          <p:nvPr>
            <p:ph idx="1"/>
          </p:nvPr>
        </p:nvSpPr>
        <p:spPr/>
        <p:txBody>
          <a:bodyPr>
            <a:normAutofit lnSpcReduction="10000"/>
          </a:bodyPr>
          <a:lstStyle/>
          <a:p>
            <a:r>
              <a:rPr lang="en-US" dirty="0"/>
              <a:t>Positive Turnover</a:t>
            </a:r>
          </a:p>
          <a:p>
            <a:r>
              <a:rPr lang="en-US" dirty="0"/>
              <a:t>Negative Turnover</a:t>
            </a:r>
          </a:p>
          <a:p>
            <a:r>
              <a:rPr lang="en-US" dirty="0"/>
              <a:t>It</a:t>
            </a:r>
            <a:r>
              <a:rPr lang="mr-IN" dirty="0"/>
              <a:t>’</a:t>
            </a:r>
            <a:r>
              <a:rPr lang="en-US" dirty="0"/>
              <a:t>s not the number of employees leaving BUT the </a:t>
            </a:r>
            <a:r>
              <a:rPr lang="en-US" i="1" dirty="0"/>
              <a:t>performance </a:t>
            </a:r>
            <a:r>
              <a:rPr lang="en-US" dirty="0"/>
              <a:t>and </a:t>
            </a:r>
            <a:r>
              <a:rPr lang="en-US" i="1" dirty="0"/>
              <a:t>replaceability </a:t>
            </a:r>
            <a:r>
              <a:rPr lang="en-US" dirty="0"/>
              <a:t>of those leaving versus those staying. The essential element is the reason difficult-to-replace employees are leaving.</a:t>
            </a:r>
          </a:p>
          <a:p>
            <a:pPr marL="0" indent="0">
              <a:buNone/>
            </a:pPr>
            <a:r>
              <a:rPr lang="en-US" b="1" dirty="0"/>
              <a:t>Recommendation:</a:t>
            </a:r>
          </a:p>
          <a:p>
            <a:pPr marL="0" indent="0">
              <a:buNone/>
            </a:pPr>
            <a:r>
              <a:rPr lang="en-US" dirty="0"/>
              <a:t>Know these reasons to avoid the variety of costs associated with high turnover.</a:t>
            </a:r>
          </a:p>
        </p:txBody>
      </p:sp>
    </p:spTree>
    <p:extLst>
      <p:ext uri="{BB962C8B-B14F-4D97-AF65-F5344CB8AC3E}">
        <p14:creationId xmlns:p14="http://schemas.microsoft.com/office/powerpoint/2010/main" val="1945173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Improving Driver Retention</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What do drivers say when it comes to retention?</a:t>
            </a:r>
          </a:p>
          <a:p>
            <a:r>
              <a:rPr lang="en-US" dirty="0"/>
              <a:t>Keep drivers updated on policies and procedures</a:t>
            </a:r>
          </a:p>
          <a:p>
            <a:r>
              <a:rPr lang="en-US" dirty="0"/>
              <a:t>Improve vehicle condition/ work environment</a:t>
            </a:r>
          </a:p>
          <a:p>
            <a:r>
              <a:rPr lang="en-US" dirty="0"/>
              <a:t>Improve Dispatcher support</a:t>
            </a:r>
          </a:p>
          <a:p>
            <a:r>
              <a:rPr lang="en-US" dirty="0"/>
              <a:t>Increase opportunity for driver feedback</a:t>
            </a:r>
          </a:p>
          <a:p>
            <a:r>
              <a:rPr lang="en-US" dirty="0"/>
              <a:t>Increase training opportunities for drivers</a:t>
            </a:r>
          </a:p>
          <a:p>
            <a:r>
              <a:rPr lang="en-US" dirty="0"/>
              <a:t>Improve complaint investigation/mediation</a:t>
            </a:r>
          </a:p>
          <a:p>
            <a:r>
              <a:rPr lang="en-US" dirty="0"/>
              <a:t>Employee recognition programs</a:t>
            </a:r>
          </a:p>
        </p:txBody>
      </p:sp>
    </p:spTree>
    <p:extLst>
      <p:ext uri="{BB962C8B-B14F-4D97-AF65-F5344CB8AC3E}">
        <p14:creationId xmlns:p14="http://schemas.microsoft.com/office/powerpoint/2010/main" val="4083914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92101-1E92-064F-8756-36A522A4F4E6}"/>
              </a:ext>
            </a:extLst>
          </p:cNvPr>
          <p:cNvSpPr>
            <a:spLocks noGrp="1"/>
          </p:cNvSpPr>
          <p:nvPr>
            <p:ph type="title"/>
          </p:nvPr>
        </p:nvSpPr>
        <p:spPr/>
        <p:txBody>
          <a:bodyPr/>
          <a:lstStyle/>
          <a:p>
            <a:r>
              <a:rPr lang="en-US" dirty="0"/>
              <a:t>Develop a Buddy Program for New Hires</a:t>
            </a:r>
          </a:p>
        </p:txBody>
      </p:sp>
      <p:sp>
        <p:nvSpPr>
          <p:cNvPr id="3" name="Content Placeholder 2">
            <a:extLst>
              <a:ext uri="{FF2B5EF4-FFF2-40B4-BE49-F238E27FC236}">
                <a16:creationId xmlns:a16="http://schemas.microsoft.com/office/drawing/2014/main" id="{C6AB4B5A-BF23-C04A-A354-4436B2E98018}"/>
              </a:ext>
            </a:extLst>
          </p:cNvPr>
          <p:cNvSpPr>
            <a:spLocks noGrp="1"/>
          </p:cNvSpPr>
          <p:nvPr>
            <p:ph idx="1"/>
          </p:nvPr>
        </p:nvSpPr>
        <p:spPr/>
        <p:txBody>
          <a:bodyPr/>
          <a:lstStyle/>
          <a:p>
            <a:r>
              <a:rPr lang="en-US" dirty="0"/>
              <a:t>Include senior team and driver advisory committee members</a:t>
            </a:r>
          </a:p>
          <a:p>
            <a:r>
              <a:rPr lang="en-US" dirty="0"/>
              <a:t>Define what characteristics are required for a buddy to be identified and serve in the capacity</a:t>
            </a:r>
          </a:p>
          <a:p>
            <a:r>
              <a:rPr lang="en-US" dirty="0"/>
              <a:t>Define the requirements to match a buddy with every new hire</a:t>
            </a:r>
          </a:p>
          <a:p>
            <a:r>
              <a:rPr lang="en-US" dirty="0"/>
              <a:t>Determine if there’s a pay differential for person serving in this position</a:t>
            </a:r>
          </a:p>
        </p:txBody>
      </p:sp>
    </p:spTree>
    <p:extLst>
      <p:ext uri="{BB962C8B-B14F-4D97-AF65-F5344CB8AC3E}">
        <p14:creationId xmlns:p14="http://schemas.microsoft.com/office/powerpoint/2010/main" val="3927577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42786-1033-E84E-9FFA-A7C942661A6E}"/>
              </a:ext>
            </a:extLst>
          </p:cNvPr>
          <p:cNvSpPr>
            <a:spLocks noGrp="1"/>
          </p:cNvSpPr>
          <p:nvPr>
            <p:ph type="title"/>
          </p:nvPr>
        </p:nvSpPr>
        <p:spPr/>
        <p:txBody>
          <a:bodyPr/>
          <a:lstStyle/>
          <a:p>
            <a:r>
              <a:rPr lang="en-US" dirty="0"/>
              <a:t>Develop a Driver </a:t>
            </a:r>
            <a:br>
              <a:rPr lang="en-US" dirty="0"/>
            </a:br>
            <a:r>
              <a:rPr lang="en-US" dirty="0"/>
              <a:t>Advisory Committee</a:t>
            </a:r>
          </a:p>
        </p:txBody>
      </p:sp>
      <p:sp>
        <p:nvSpPr>
          <p:cNvPr id="3" name="Content Placeholder 2">
            <a:extLst>
              <a:ext uri="{FF2B5EF4-FFF2-40B4-BE49-F238E27FC236}">
                <a16:creationId xmlns:a16="http://schemas.microsoft.com/office/drawing/2014/main" id="{31EAB7A5-ED74-9743-A2BF-7D22970DCEBF}"/>
              </a:ext>
            </a:extLst>
          </p:cNvPr>
          <p:cNvSpPr>
            <a:spLocks noGrp="1"/>
          </p:cNvSpPr>
          <p:nvPr>
            <p:ph idx="1"/>
          </p:nvPr>
        </p:nvSpPr>
        <p:spPr/>
        <p:txBody>
          <a:bodyPr/>
          <a:lstStyle/>
          <a:p>
            <a:endParaRPr lang="en-US" dirty="0"/>
          </a:p>
          <a:p>
            <a:r>
              <a:rPr lang="en-US" dirty="0"/>
              <a:t>Define the committee’s purpose and who serves on the committee</a:t>
            </a:r>
          </a:p>
          <a:p>
            <a:r>
              <a:rPr lang="en-US" dirty="0"/>
              <a:t>What characteristics are required to serve on the committee </a:t>
            </a:r>
          </a:p>
          <a:p>
            <a:r>
              <a:rPr lang="en-US" dirty="0"/>
              <a:t>In what capacity will the committee meet and how will recommendations be reviewed</a:t>
            </a:r>
          </a:p>
          <a:p>
            <a:r>
              <a:rPr lang="en-US" dirty="0"/>
              <a:t>Develop an annual driver survey</a:t>
            </a:r>
          </a:p>
        </p:txBody>
      </p:sp>
    </p:spTree>
    <p:extLst>
      <p:ext uri="{BB962C8B-B14F-4D97-AF65-F5344CB8AC3E}">
        <p14:creationId xmlns:p14="http://schemas.microsoft.com/office/powerpoint/2010/main" val="2042234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1001</TotalTime>
  <Words>1412</Words>
  <Application>Microsoft Macintosh PowerPoint</Application>
  <PresentationFormat>On-screen Show (4:3)</PresentationFormat>
  <Paragraphs>278</Paragraphs>
  <Slides>36</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ＭＳ Ｐゴシック</vt:lpstr>
      <vt:lpstr>Arial</vt:lpstr>
      <vt:lpstr>Calibri</vt:lpstr>
      <vt:lpstr>Garamond</vt:lpstr>
      <vt:lpstr>News Gothic MT</vt:lpstr>
      <vt:lpstr>Wingdings</vt:lpstr>
      <vt:lpstr>Wingdings 2</vt:lpstr>
      <vt:lpstr>Breeze</vt:lpstr>
      <vt:lpstr>Document</vt:lpstr>
      <vt:lpstr>Developing and Retaining a Sustainable Driver Workforce  </vt:lpstr>
      <vt:lpstr>Retention Challenges</vt:lpstr>
      <vt:lpstr>Factors Impacting Retention </vt:lpstr>
      <vt:lpstr>Reducing Driver Turnover</vt:lpstr>
      <vt:lpstr>True Impact of Turnover</vt:lpstr>
      <vt:lpstr>Analyzing Turnover</vt:lpstr>
      <vt:lpstr>Improving Driver Retention</vt:lpstr>
      <vt:lpstr>Develop a Buddy Program for New Hires</vt:lpstr>
      <vt:lpstr>Develop a Driver  Advisory Committee</vt:lpstr>
      <vt:lpstr>Training &amp; Development</vt:lpstr>
      <vt:lpstr>Training &amp; Development</vt:lpstr>
      <vt:lpstr>Training &amp; Development</vt:lpstr>
      <vt:lpstr>Training &amp; Development</vt:lpstr>
      <vt:lpstr>Training &amp; Development</vt:lpstr>
      <vt:lpstr>Innovative  Training &amp; Development</vt:lpstr>
      <vt:lpstr>Evaluating Team Members Performance</vt:lpstr>
      <vt:lpstr>Key Components of Effective Appraisals</vt:lpstr>
      <vt:lpstr>Key Components of Effective Appraisals</vt:lpstr>
      <vt:lpstr>Performance Review Process</vt:lpstr>
      <vt:lpstr>Performance Review Process</vt:lpstr>
      <vt:lpstr>PowerPoint Presentation</vt:lpstr>
      <vt:lpstr>Coaching and Counseling for Performance</vt:lpstr>
      <vt:lpstr>Developing a Performance Improvement Plan</vt:lpstr>
      <vt:lpstr>Coaching and Counseling for Performance</vt:lpstr>
      <vt:lpstr>Why Employees Might Not Do What They Should Do</vt:lpstr>
      <vt:lpstr>Why Mangers Might Not  Use Discipline</vt:lpstr>
      <vt:lpstr>Reward and Recognition</vt:lpstr>
      <vt:lpstr>Types of Recognition Programs</vt:lpstr>
      <vt:lpstr>Types of Recognition Programs</vt:lpstr>
      <vt:lpstr>Effective Recognition Systems</vt:lpstr>
      <vt:lpstr>Brilliant, Cheap, No Cost Recognition Programs </vt:lpstr>
      <vt:lpstr>Key Area Summary</vt:lpstr>
      <vt:lpstr>Key Area Summary</vt:lpstr>
      <vt:lpstr>Key Area Summary</vt:lpstr>
      <vt:lpstr>Resources</vt:lpstr>
      <vt:lpstr>Conclusion</vt:lpstr>
    </vt:vector>
  </TitlesOfParts>
  <Company>CTAA</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Recruiting a Sustainable  Driver Workforce</dc:title>
  <dc:creator>Caryn Souza</dc:creator>
  <cp:lastModifiedBy>Microsoft Office User</cp:lastModifiedBy>
  <cp:revision>69</cp:revision>
  <cp:lastPrinted>2019-08-04T03:26:22Z</cp:lastPrinted>
  <dcterms:created xsi:type="dcterms:W3CDTF">2018-05-04T17:59:47Z</dcterms:created>
  <dcterms:modified xsi:type="dcterms:W3CDTF">2019-10-17T01:30:12Z</dcterms:modified>
</cp:coreProperties>
</file>