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handoutMasterIdLst>
    <p:handoutMasterId r:id="rId50"/>
  </p:handoutMasterIdLst>
  <p:sldIdLst>
    <p:sldId id="257" r:id="rId2"/>
    <p:sldId id="333" r:id="rId3"/>
    <p:sldId id="309" r:id="rId4"/>
    <p:sldId id="258" r:id="rId5"/>
    <p:sldId id="332" r:id="rId6"/>
    <p:sldId id="260" r:id="rId7"/>
    <p:sldId id="261" r:id="rId8"/>
    <p:sldId id="262" r:id="rId9"/>
    <p:sldId id="263" r:id="rId10"/>
    <p:sldId id="264" r:id="rId11"/>
    <p:sldId id="310" r:id="rId12"/>
    <p:sldId id="303" r:id="rId13"/>
    <p:sldId id="289" r:id="rId14"/>
    <p:sldId id="336" r:id="rId15"/>
    <p:sldId id="306" r:id="rId16"/>
    <p:sldId id="337" r:id="rId17"/>
    <p:sldId id="267" r:id="rId18"/>
    <p:sldId id="268" r:id="rId19"/>
    <p:sldId id="276" r:id="rId20"/>
    <p:sldId id="338" r:id="rId21"/>
    <p:sldId id="354" r:id="rId22"/>
    <p:sldId id="339" r:id="rId23"/>
    <p:sldId id="340" r:id="rId24"/>
    <p:sldId id="341" r:id="rId25"/>
    <p:sldId id="342" r:id="rId26"/>
    <p:sldId id="343" r:id="rId27"/>
    <p:sldId id="355" r:id="rId28"/>
    <p:sldId id="345" r:id="rId29"/>
    <p:sldId id="356" r:id="rId30"/>
    <p:sldId id="346" r:id="rId31"/>
    <p:sldId id="347" r:id="rId32"/>
    <p:sldId id="348" r:id="rId33"/>
    <p:sldId id="349" r:id="rId34"/>
    <p:sldId id="350" r:id="rId35"/>
    <p:sldId id="266" r:id="rId36"/>
    <p:sldId id="351" r:id="rId37"/>
    <p:sldId id="352" r:id="rId38"/>
    <p:sldId id="271" r:id="rId39"/>
    <p:sldId id="328" r:id="rId40"/>
    <p:sldId id="272" r:id="rId41"/>
    <p:sldId id="280" r:id="rId42"/>
    <p:sldId id="353" r:id="rId43"/>
    <p:sldId id="357" r:id="rId44"/>
    <p:sldId id="358" r:id="rId45"/>
    <p:sldId id="335" r:id="rId46"/>
    <p:sldId id="275" r:id="rId47"/>
    <p:sldId id="273"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sh Baker" initials="J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854" autoAdjust="0"/>
    <p:restoredTop sz="86418" autoAdjust="0"/>
  </p:normalViewPr>
  <p:slideViewPr>
    <p:cSldViewPr snapToGrid="0" snapToObjects="1">
      <p:cViewPr varScale="1">
        <p:scale>
          <a:sx n="110" d="100"/>
          <a:sy n="110" d="100"/>
        </p:scale>
        <p:origin x="2240"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7-11-20T13:54:46.278" idx="1">
    <p:pos x="10" y="10"/>
    <p:text>Do we need/want an Agenda/outline slide?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8A87A2-1AE1-6D4D-BEAE-4CEE20AB6F9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16988AB-AFB9-BE42-990C-C92AC9333AC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705CDF-5D0E-E54E-8D13-7DF2EB1AA58B}" type="datetimeFigureOut">
              <a:rPr lang="en-US" smtClean="0"/>
              <a:t>10/16/19</a:t>
            </a:fld>
            <a:endParaRPr lang="en-US"/>
          </a:p>
        </p:txBody>
      </p:sp>
      <p:sp>
        <p:nvSpPr>
          <p:cNvPr id="4" name="Footer Placeholder 3">
            <a:extLst>
              <a:ext uri="{FF2B5EF4-FFF2-40B4-BE49-F238E27FC236}">
                <a16:creationId xmlns:a16="http://schemas.microsoft.com/office/drawing/2014/main" id="{8743A521-5C14-A741-8BD1-3A30D323CC7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74F96C8-EB9A-BD4E-BDA0-03C7FC253FC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5B761B1-C086-E343-8580-70E77365F553}" type="slidenum">
              <a:rPr lang="en-US" smtClean="0"/>
              <a:t>‹#›</a:t>
            </a:fld>
            <a:endParaRPr lang="en-US"/>
          </a:p>
        </p:txBody>
      </p:sp>
    </p:spTree>
    <p:extLst>
      <p:ext uri="{BB962C8B-B14F-4D97-AF65-F5344CB8AC3E}">
        <p14:creationId xmlns:p14="http://schemas.microsoft.com/office/powerpoint/2010/main" val="3730775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4DFAA5-A5AC-2743-BCAB-F8F46F31E689}" type="datetimeFigureOut">
              <a:rPr lang="en-US" smtClean="0"/>
              <a:t>10/16/19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9479B2-6A1C-674F-A98E-4668BD5C689E}" type="slidenum">
              <a:rPr lang="en-US" smtClean="0"/>
              <a:t>‹#›</a:t>
            </a:fld>
            <a:endParaRPr lang="en-US"/>
          </a:p>
        </p:txBody>
      </p:sp>
    </p:spTree>
    <p:extLst>
      <p:ext uri="{BB962C8B-B14F-4D97-AF65-F5344CB8AC3E}">
        <p14:creationId xmlns:p14="http://schemas.microsoft.com/office/powerpoint/2010/main" val="139402646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897393">
              <a:defRPr sz="2400">
                <a:solidFill>
                  <a:schemeClr val="tx1"/>
                </a:solidFill>
                <a:latin typeface="Garamond" charset="0"/>
                <a:ea typeface="ＭＳ Ｐゴシック" charset="0"/>
                <a:cs typeface="ＭＳ Ｐゴシック" charset="0"/>
              </a:defRPr>
            </a:lvl1pPr>
            <a:lvl2pPr marL="727868" indent="-279949" defTabSz="897393">
              <a:defRPr sz="2400">
                <a:solidFill>
                  <a:schemeClr val="tx1"/>
                </a:solidFill>
                <a:latin typeface="Garamond" charset="0"/>
                <a:ea typeface="ＭＳ Ｐゴシック" charset="0"/>
              </a:defRPr>
            </a:lvl2pPr>
            <a:lvl3pPr marL="1119797" indent="-223959" defTabSz="897393">
              <a:defRPr sz="2400">
                <a:solidFill>
                  <a:schemeClr val="tx1"/>
                </a:solidFill>
                <a:latin typeface="Garamond" charset="0"/>
                <a:ea typeface="ＭＳ Ｐゴシック" charset="0"/>
              </a:defRPr>
            </a:lvl3pPr>
            <a:lvl4pPr marL="1567716" indent="-223959" defTabSz="897393">
              <a:defRPr sz="2400">
                <a:solidFill>
                  <a:schemeClr val="tx1"/>
                </a:solidFill>
                <a:latin typeface="Garamond" charset="0"/>
                <a:ea typeface="ＭＳ Ｐゴシック" charset="0"/>
              </a:defRPr>
            </a:lvl4pPr>
            <a:lvl5pPr marL="2015635" indent="-223959" defTabSz="897393">
              <a:defRPr sz="2400">
                <a:solidFill>
                  <a:schemeClr val="tx1"/>
                </a:solidFill>
                <a:latin typeface="Garamond" charset="0"/>
                <a:ea typeface="ＭＳ Ｐゴシック" charset="0"/>
              </a:defRPr>
            </a:lvl5pPr>
            <a:lvl6pPr marL="2463554" indent="-223959" defTabSz="897393" eaLnBrk="0" fontAlgn="base" hangingPunct="0">
              <a:spcBef>
                <a:spcPct val="0"/>
              </a:spcBef>
              <a:spcAft>
                <a:spcPct val="0"/>
              </a:spcAft>
              <a:defRPr sz="2400">
                <a:solidFill>
                  <a:schemeClr val="tx1"/>
                </a:solidFill>
                <a:latin typeface="Garamond" charset="0"/>
                <a:ea typeface="ＭＳ Ｐゴシック" charset="0"/>
              </a:defRPr>
            </a:lvl6pPr>
            <a:lvl7pPr marL="2911472" indent="-223959" defTabSz="897393" eaLnBrk="0" fontAlgn="base" hangingPunct="0">
              <a:spcBef>
                <a:spcPct val="0"/>
              </a:spcBef>
              <a:spcAft>
                <a:spcPct val="0"/>
              </a:spcAft>
              <a:defRPr sz="2400">
                <a:solidFill>
                  <a:schemeClr val="tx1"/>
                </a:solidFill>
                <a:latin typeface="Garamond" charset="0"/>
                <a:ea typeface="ＭＳ Ｐゴシック" charset="0"/>
              </a:defRPr>
            </a:lvl7pPr>
            <a:lvl8pPr marL="3359391" indent="-223959" defTabSz="897393" eaLnBrk="0" fontAlgn="base" hangingPunct="0">
              <a:spcBef>
                <a:spcPct val="0"/>
              </a:spcBef>
              <a:spcAft>
                <a:spcPct val="0"/>
              </a:spcAft>
              <a:defRPr sz="2400">
                <a:solidFill>
                  <a:schemeClr val="tx1"/>
                </a:solidFill>
                <a:latin typeface="Garamond" charset="0"/>
                <a:ea typeface="ＭＳ Ｐゴシック" charset="0"/>
              </a:defRPr>
            </a:lvl8pPr>
            <a:lvl9pPr marL="3807310" indent="-223959" defTabSz="897393" eaLnBrk="0" fontAlgn="base" hangingPunct="0">
              <a:spcBef>
                <a:spcPct val="0"/>
              </a:spcBef>
              <a:spcAft>
                <a:spcPct val="0"/>
              </a:spcAft>
              <a:defRPr sz="2400">
                <a:solidFill>
                  <a:schemeClr val="tx1"/>
                </a:solidFill>
                <a:latin typeface="Garamond" charset="0"/>
                <a:ea typeface="ＭＳ Ｐゴシック" charset="0"/>
              </a:defRPr>
            </a:lvl9pPr>
          </a:lstStyle>
          <a:p>
            <a:fld id="{30AFC478-04E1-4543-94B6-39BA1D8A907B}" type="slidenum">
              <a:rPr lang="en-US" sz="1200">
                <a:latin typeface="Times New Roman" charset="0"/>
                <a:cs typeface="Arial" charset="0"/>
              </a:rPr>
              <a:pPr/>
              <a:t>39</a:t>
            </a:fld>
            <a:endParaRPr lang="en-US" sz="1200">
              <a:latin typeface="Times New Roman" charset="0"/>
              <a:cs typeface="Arial" charset="0"/>
            </a:endParaRPr>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extLst>
      <p:ext uri="{BB962C8B-B14F-4D97-AF65-F5344CB8AC3E}">
        <p14:creationId xmlns:p14="http://schemas.microsoft.com/office/powerpoint/2010/main" val="1069203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10/16/19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10/16/19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10/16/19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10/16/19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10/16/19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10/16/19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1F9CA3-105E-4857-9057-6DB6197DA786}" type="datetimeFigureOut">
              <a:rPr lang="en-US" smtClean="0"/>
              <a:t>10/16/19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B01F9CA3-105E-4857-9057-6DB6197DA786}" type="datetimeFigureOut">
              <a:rPr lang="en-US" smtClean="0"/>
              <a:t>10/16/19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B01F9CA3-105E-4857-9057-6DB6197DA786}" type="datetimeFigureOut">
              <a:rPr lang="en-US" smtClean="0"/>
              <a:t>10/16/19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B01F9CA3-105E-4857-9057-6DB6197DA786}" type="datetimeFigureOut">
              <a:rPr lang="en-US" smtClean="0"/>
              <a:t>10/16/19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9CA3-105E-4857-9057-6DB6197DA786}" type="datetimeFigureOut">
              <a:rPr lang="en-US" smtClean="0"/>
              <a:t>10/16/19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10/16/19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B01F9CA3-105E-4857-9057-6DB6197DA786}" type="datetimeFigureOut">
              <a:rPr lang="en-US" smtClean="0"/>
              <a:t>10/16/19</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7F5CE407-6216-4202-80E4-A30DC2F709B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DOklenrqfsQ" TargetMode="External"/><Relationship Id="rId2" Type="http://schemas.openxmlformats.org/officeDocument/2006/relationships/hyperlink" Target="https://www.youtube.com/watch?v=9wIS9XNDsoM"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8439" y="2835717"/>
            <a:ext cx="6332640" cy="413149"/>
          </a:xfrm>
        </p:spPr>
        <p:txBody>
          <a:bodyPr/>
          <a:lstStyle/>
          <a:p>
            <a:r>
              <a:rPr lang="en-US" sz="2800" dirty="0"/>
              <a:t>Recruiting and Building a Sustainable Driver Workforce</a:t>
            </a:r>
          </a:p>
        </p:txBody>
      </p:sp>
      <p:sp>
        <p:nvSpPr>
          <p:cNvPr id="3" name="Subtitle 2"/>
          <p:cNvSpPr>
            <a:spLocks noGrp="1"/>
          </p:cNvSpPr>
          <p:nvPr>
            <p:ph type="subTitle" idx="1"/>
          </p:nvPr>
        </p:nvSpPr>
        <p:spPr>
          <a:xfrm>
            <a:off x="1322921" y="3299012"/>
            <a:ext cx="6498159" cy="1272988"/>
          </a:xfrm>
        </p:spPr>
        <p:txBody>
          <a:bodyPr>
            <a:normAutofit/>
          </a:bodyPr>
          <a:lstStyle/>
          <a:p>
            <a:r>
              <a:rPr lang="en-US" sz="2000" b="1" dirty="0">
                <a:solidFill>
                  <a:srgbClr val="002060"/>
                </a:solidFill>
              </a:rPr>
              <a:t>Caryn Souza, Human Resource Director</a:t>
            </a:r>
          </a:p>
          <a:p>
            <a:r>
              <a:rPr lang="en-US" sz="2000" b="1" dirty="0">
                <a:solidFill>
                  <a:srgbClr val="002060"/>
                </a:solidFill>
              </a:rPr>
              <a:t>Email: </a:t>
            </a:r>
            <a:r>
              <a:rPr lang="en-US" sz="2000" b="1" dirty="0" err="1">
                <a:solidFill>
                  <a:srgbClr val="002060"/>
                </a:solidFill>
              </a:rPr>
              <a:t>souza@ctaa.org</a:t>
            </a:r>
            <a:endParaRPr lang="en-US" sz="2000" b="1" dirty="0">
              <a:solidFill>
                <a:srgbClr val="002060"/>
              </a:solidFill>
            </a:endParaRPr>
          </a:p>
          <a:p>
            <a:r>
              <a:rPr lang="en-US" sz="2000" b="1" dirty="0">
                <a:solidFill>
                  <a:srgbClr val="002060"/>
                </a:solidFill>
              </a:rPr>
              <a:t>Phone: 202.294.6527</a:t>
            </a:r>
          </a:p>
          <a:p>
            <a:endParaRPr lang="en-US" sz="6200" b="1" dirty="0">
              <a:solidFill>
                <a:srgbClr val="002060"/>
              </a:solidFill>
            </a:endParaRPr>
          </a:p>
          <a:p>
            <a:endParaRPr lang="en-US" sz="6200" b="1" dirty="0">
              <a:solidFill>
                <a:srgbClr val="002060"/>
              </a:solidFill>
            </a:endParaRPr>
          </a:p>
          <a:p>
            <a:endParaRPr lang="en-US" dirty="0"/>
          </a:p>
          <a:p>
            <a:endParaRPr lang="en-US" dirty="0"/>
          </a:p>
          <a:p>
            <a:endParaRPr lang="en-US" dirty="0"/>
          </a:p>
        </p:txBody>
      </p:sp>
      <p:pic>
        <p:nvPicPr>
          <p:cNvPr id="4" name="Picture 3"/>
          <p:cNvPicPr>
            <a:picLocks noChangeAspect="1"/>
          </p:cNvPicPr>
          <p:nvPr/>
        </p:nvPicPr>
        <p:blipFill>
          <a:blip r:embed="rId2"/>
          <a:stretch>
            <a:fillRect/>
          </a:stretch>
        </p:blipFill>
        <p:spPr>
          <a:xfrm>
            <a:off x="3668514" y="4686394"/>
            <a:ext cx="2538040" cy="2171606"/>
          </a:xfrm>
          <a:prstGeom prst="rect">
            <a:avLst/>
          </a:prstGeom>
        </p:spPr>
      </p:pic>
      <p:sp>
        <p:nvSpPr>
          <p:cNvPr id="5" name="TextBox 4"/>
          <p:cNvSpPr txBox="1"/>
          <p:nvPr/>
        </p:nvSpPr>
        <p:spPr>
          <a:xfrm>
            <a:off x="1624993" y="1542965"/>
            <a:ext cx="184666" cy="369332"/>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3E379C2A-E7E5-5D4E-9731-86898B41250D}"/>
              </a:ext>
            </a:extLst>
          </p:cNvPr>
          <p:cNvSpPr txBox="1"/>
          <p:nvPr/>
        </p:nvSpPr>
        <p:spPr>
          <a:xfrm>
            <a:off x="-1616529" y="710292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528259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p:txBody>
          <a:bodyPr/>
          <a:lstStyle/>
          <a:p>
            <a:pPr eaLnBrk="1" hangingPunct="1"/>
            <a:r>
              <a:rPr lang="en-US" dirty="0">
                <a:effectLst>
                  <a:outerShdw blurRad="38100" dist="38100" dir="2700000" algn="tl">
                    <a:srgbClr val="C0C0C0"/>
                  </a:outerShdw>
                </a:effectLst>
                <a:latin typeface="Garamond"/>
                <a:cs typeface="Garamond"/>
              </a:rPr>
              <a:t>Applying Values to Work</a:t>
            </a:r>
          </a:p>
        </p:txBody>
      </p:sp>
      <p:sp>
        <p:nvSpPr>
          <p:cNvPr id="12291" name="Rectangle 3"/>
          <p:cNvSpPr>
            <a:spLocks noGrp="1" noChangeArrowheads="1"/>
          </p:cNvSpPr>
          <p:nvPr>
            <p:ph idx="1"/>
          </p:nvPr>
        </p:nvSpPr>
        <p:spPr/>
        <p:txBody>
          <a:bodyPr>
            <a:noAutofit/>
          </a:bodyPr>
          <a:lstStyle/>
          <a:p>
            <a:pPr eaLnBrk="1" hangingPunct="1">
              <a:buClr>
                <a:schemeClr val="tx1"/>
              </a:buClr>
              <a:buFont typeface="Wingdings" pitchFamily="2" charset="2"/>
              <a:buNone/>
              <a:defRPr/>
            </a:pPr>
            <a:endParaRPr lang="en-US" sz="2000" dirty="0">
              <a:solidFill>
                <a:srgbClr val="FF0066"/>
              </a:solidFill>
            </a:endParaRPr>
          </a:p>
          <a:p>
            <a:pPr eaLnBrk="1" hangingPunct="1">
              <a:buClr>
                <a:schemeClr val="bg2">
                  <a:lumMod val="75000"/>
                </a:schemeClr>
              </a:buClr>
              <a:buSzPct val="180000"/>
              <a:buFont typeface="Arial"/>
              <a:buChar char="•"/>
              <a:defRPr/>
            </a:pPr>
            <a:r>
              <a:rPr lang="en-US" sz="2200" dirty="0"/>
              <a:t>Values define what is expected from all employees (labor and management) and how they are to perform and behave at work.</a:t>
            </a:r>
          </a:p>
          <a:p>
            <a:pPr marL="0" indent="0" eaLnBrk="1" hangingPunct="1">
              <a:buClr>
                <a:schemeClr val="bg2">
                  <a:lumMod val="75000"/>
                </a:schemeClr>
              </a:buClr>
              <a:buSzPct val="180000"/>
              <a:buNone/>
              <a:defRPr/>
            </a:pPr>
            <a:endParaRPr lang="en-US" sz="2200" dirty="0"/>
          </a:p>
          <a:p>
            <a:pPr eaLnBrk="1" hangingPunct="1">
              <a:buClr>
                <a:schemeClr val="bg2">
                  <a:lumMod val="75000"/>
                </a:schemeClr>
              </a:buClr>
              <a:buSzPct val="180000"/>
              <a:buFont typeface="Arial"/>
              <a:buChar char="•"/>
              <a:defRPr/>
            </a:pPr>
            <a:r>
              <a:rPr lang="en-US" sz="2200" dirty="0"/>
              <a:t>Core beliefs and principles that guide your organization.</a:t>
            </a:r>
          </a:p>
          <a:p>
            <a:pPr marL="0" indent="0" eaLnBrk="1" hangingPunct="1">
              <a:buClr>
                <a:schemeClr val="bg2">
                  <a:lumMod val="75000"/>
                </a:schemeClr>
              </a:buClr>
              <a:buSzPct val="180000"/>
              <a:buNone/>
              <a:defRPr/>
            </a:pPr>
            <a:endParaRPr lang="en-US" sz="1400" dirty="0"/>
          </a:p>
          <a:p>
            <a:pPr eaLnBrk="1" hangingPunct="1">
              <a:buClr>
                <a:schemeClr val="bg2">
                  <a:lumMod val="75000"/>
                </a:schemeClr>
              </a:buClr>
              <a:buSzPct val="180000"/>
              <a:buFont typeface="Arial"/>
              <a:buChar char="•"/>
              <a:defRPr/>
            </a:pPr>
            <a:r>
              <a:rPr lang="en-US" sz="2200" dirty="0">
                <a:effectLst/>
                <a:ea typeface="ＭＳ Ｐゴシック" charset="0"/>
              </a:rPr>
              <a:t>Values are those central qualities that enable the organization to realize its vision and its mission. </a:t>
            </a:r>
          </a:p>
          <a:p>
            <a:pPr eaLnBrk="1" hangingPunct="1">
              <a:buClr>
                <a:schemeClr val="tx1"/>
              </a:buClr>
              <a:buFont typeface="Wingdings" charset="0"/>
              <a:buChar char="n"/>
              <a:defRPr/>
            </a:pPr>
            <a:endParaRPr lang="en-US" sz="2000" dirty="0"/>
          </a:p>
          <a:p>
            <a:pPr eaLnBrk="1" hangingPunct="1">
              <a:buClr>
                <a:schemeClr val="tx1"/>
              </a:buClr>
              <a:buFont typeface="Wingdings" pitchFamily="2" charset="2"/>
              <a:buNone/>
              <a:defRPr/>
            </a:pPr>
            <a:endParaRPr lang="en-US" sz="2000" dirty="0"/>
          </a:p>
          <a:p>
            <a:pPr eaLnBrk="1" hangingPunct="1">
              <a:buClr>
                <a:schemeClr val="tx1"/>
              </a:buClr>
              <a:buFont typeface="Wingdings" pitchFamily="2" charset="2"/>
              <a:buNone/>
              <a:defRPr/>
            </a:pPr>
            <a:r>
              <a:rPr lang="en-US" sz="2000" dirty="0"/>
              <a:t>	</a:t>
            </a:r>
          </a:p>
          <a:p>
            <a:pPr eaLnBrk="1" hangingPunct="1">
              <a:buClr>
                <a:schemeClr val="tx1"/>
              </a:buClr>
              <a:buFont typeface="Wingdings" pitchFamily="2" charset="2"/>
              <a:buNone/>
              <a:defRPr/>
            </a:pPr>
            <a:endParaRPr lang="en-US" sz="2000" dirty="0"/>
          </a:p>
          <a:p>
            <a:pPr eaLnBrk="1" hangingPunct="1">
              <a:buClr>
                <a:schemeClr val="tx1"/>
              </a:buClr>
              <a:buFont typeface="Wingdings" pitchFamily="2" charset="2"/>
              <a:buNone/>
              <a:defRPr/>
            </a:pPr>
            <a:endParaRPr lang="en-US" sz="2000" dirty="0"/>
          </a:p>
        </p:txBody>
      </p:sp>
    </p:spTree>
    <p:extLst>
      <p:ext uri="{BB962C8B-B14F-4D97-AF65-F5344CB8AC3E}">
        <p14:creationId xmlns:p14="http://schemas.microsoft.com/office/powerpoint/2010/main" val="957201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p:txBody>
          <a:bodyPr/>
          <a:lstStyle/>
          <a:p>
            <a:pPr eaLnBrk="1" hangingPunct="1"/>
            <a:r>
              <a:rPr lang="en-US" dirty="0">
                <a:effectLst>
                  <a:outerShdw blurRad="38100" dist="38100" dir="2700000" algn="tl">
                    <a:srgbClr val="C0C0C0"/>
                  </a:outerShdw>
                </a:effectLst>
              </a:rPr>
              <a:t>Performance Code</a:t>
            </a:r>
          </a:p>
        </p:txBody>
      </p:sp>
      <p:sp>
        <p:nvSpPr>
          <p:cNvPr id="13315" name="Rectangle 3"/>
          <p:cNvSpPr>
            <a:spLocks noGrp="1" noChangeArrowheads="1"/>
          </p:cNvSpPr>
          <p:nvPr>
            <p:ph idx="1"/>
          </p:nvPr>
        </p:nvSpPr>
        <p:spPr/>
        <p:txBody>
          <a:bodyPr>
            <a:normAutofit fontScale="77500" lnSpcReduction="20000"/>
          </a:bodyPr>
          <a:lstStyle/>
          <a:p>
            <a:pPr eaLnBrk="1" hangingPunct="1">
              <a:buFont typeface="Wingdings" pitchFamily="2" charset="2"/>
              <a:buNone/>
            </a:pPr>
            <a:endParaRPr lang="en-US" sz="2800" dirty="0">
              <a:solidFill>
                <a:srgbClr val="FF0066"/>
              </a:solidFill>
              <a:effectLst>
                <a:outerShdw blurRad="38100" dist="38100" dir="2700000" algn="tl">
                  <a:srgbClr val="C0C0C0"/>
                </a:outerShdw>
              </a:effectLst>
            </a:endParaRPr>
          </a:p>
          <a:p>
            <a:pPr eaLnBrk="1" hangingPunct="1"/>
            <a:r>
              <a:rPr lang="en-US" sz="2800" dirty="0">
                <a:effectLst>
                  <a:outerShdw blurRad="38100" dist="38100" dir="2700000" algn="tl">
                    <a:srgbClr val="C0C0C0"/>
                  </a:outerShdw>
                </a:effectLst>
              </a:rPr>
              <a:t>Report to work on time and fit for duty</a:t>
            </a:r>
          </a:p>
          <a:p>
            <a:pPr eaLnBrk="1" hangingPunct="1"/>
            <a:r>
              <a:rPr lang="en-US" sz="2800" dirty="0">
                <a:effectLst>
                  <a:outerShdw blurRad="38100" dist="38100" dir="2700000" algn="tl">
                    <a:srgbClr val="C0C0C0"/>
                  </a:outerShdw>
                </a:effectLst>
              </a:rPr>
              <a:t>Practice safety in all work activities</a:t>
            </a:r>
          </a:p>
          <a:p>
            <a:pPr eaLnBrk="1" hangingPunct="1"/>
            <a:r>
              <a:rPr lang="en-US" sz="2800" dirty="0">
                <a:effectLst>
                  <a:outerShdw blurRad="38100" dist="38100" dir="2700000" algn="tl">
                    <a:srgbClr val="C0C0C0"/>
                  </a:outerShdw>
                </a:effectLst>
              </a:rPr>
              <a:t>Demonstrate high levels of skill in your jobs</a:t>
            </a:r>
          </a:p>
          <a:p>
            <a:pPr eaLnBrk="1" hangingPunct="1"/>
            <a:r>
              <a:rPr lang="en-US" sz="2800" dirty="0">
                <a:effectLst>
                  <a:outerShdw blurRad="38100" dist="38100" dir="2700000" algn="tl">
                    <a:srgbClr val="C0C0C0"/>
                  </a:outerShdw>
                </a:effectLst>
              </a:rPr>
              <a:t>Respect the property of the company and co-workers</a:t>
            </a:r>
          </a:p>
          <a:p>
            <a:pPr eaLnBrk="1" hangingPunct="1"/>
            <a:r>
              <a:rPr lang="en-US" sz="2800" dirty="0">
                <a:effectLst>
                  <a:outerShdw blurRad="38100" dist="38100" dir="2700000" algn="tl">
                    <a:srgbClr val="C0C0C0"/>
                  </a:outerShdw>
                </a:effectLst>
              </a:rPr>
              <a:t>Treat co-workers with dignity and respect</a:t>
            </a:r>
          </a:p>
          <a:p>
            <a:pPr eaLnBrk="1" hangingPunct="1"/>
            <a:r>
              <a:rPr lang="en-US" sz="2800" dirty="0">
                <a:effectLst>
                  <a:outerShdw blurRad="38100" dist="38100" dir="2700000" algn="tl">
                    <a:srgbClr val="C0C0C0"/>
                  </a:outerShdw>
                </a:effectLst>
              </a:rPr>
              <a:t>Treat customers with dignity and respect</a:t>
            </a:r>
          </a:p>
          <a:p>
            <a:pPr eaLnBrk="1" hangingPunct="1"/>
            <a:r>
              <a:rPr lang="en-US" sz="2800" dirty="0">
                <a:effectLst>
                  <a:outerShdw blurRad="38100" dist="38100" dir="2700000" algn="tl">
                    <a:srgbClr val="C0C0C0"/>
                  </a:outerShdw>
                </a:effectLst>
              </a:rPr>
              <a:t>Present a positive image of the company when performing job duties</a:t>
            </a:r>
          </a:p>
          <a:p>
            <a:pPr eaLnBrk="1" hangingPunct="1"/>
            <a:endParaRPr lang="en-US" sz="2800" dirty="0">
              <a:effectLst>
                <a:outerShdw blurRad="38100" dist="38100" dir="2700000" algn="tl">
                  <a:srgbClr val="C0C0C0"/>
                </a:outerShdw>
              </a:effectLst>
            </a:endParaRPr>
          </a:p>
        </p:txBody>
      </p:sp>
    </p:spTree>
    <p:extLst>
      <p:ext uri="{BB962C8B-B14F-4D97-AF65-F5344CB8AC3E}">
        <p14:creationId xmlns:p14="http://schemas.microsoft.com/office/powerpoint/2010/main" val="1046737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Attracting and Selecting </a:t>
            </a:r>
            <a:br>
              <a:rPr lang="en-US" dirty="0"/>
            </a:br>
            <a:r>
              <a:rPr lang="en-US" dirty="0"/>
              <a:t>the Right Employees</a:t>
            </a:r>
          </a:p>
        </p:txBody>
      </p:sp>
      <p:sp>
        <p:nvSpPr>
          <p:cNvPr id="3" name="Content Placeholder 2"/>
          <p:cNvSpPr>
            <a:spLocks noGrp="1"/>
          </p:cNvSpPr>
          <p:nvPr>
            <p:ph idx="1"/>
          </p:nvPr>
        </p:nvSpPr>
        <p:spPr/>
        <p:txBody>
          <a:bodyPr>
            <a:normAutofit lnSpcReduction="10000"/>
          </a:bodyPr>
          <a:lstStyle/>
          <a:p>
            <a:endParaRPr lang="en-US" dirty="0"/>
          </a:p>
          <a:p>
            <a:r>
              <a:rPr lang="en-US" dirty="0"/>
              <a:t>Identify the traits and behaviors of a successful candidate</a:t>
            </a:r>
          </a:p>
          <a:p>
            <a:endParaRPr lang="en-US" dirty="0"/>
          </a:p>
          <a:p>
            <a:r>
              <a:rPr lang="en-US" dirty="0"/>
              <a:t>Create a job description that will help the </a:t>
            </a:r>
            <a:r>
              <a:rPr lang="en-US" i="1" dirty="0"/>
              <a:t>candidates </a:t>
            </a:r>
            <a:r>
              <a:rPr lang="en-US" dirty="0"/>
              <a:t>understand the competencies and skills required to accomplish essential skills and tasks</a:t>
            </a:r>
          </a:p>
          <a:p>
            <a:endParaRPr lang="en-US" dirty="0"/>
          </a:p>
          <a:p>
            <a:r>
              <a:rPr lang="en-US" dirty="0"/>
              <a:t>Create a realistic job preview </a:t>
            </a:r>
          </a:p>
        </p:txBody>
      </p:sp>
      <p:pic>
        <p:nvPicPr>
          <p:cNvPr id="4" name="Picture 3">
            <a:extLst>
              <a:ext uri="{FF2B5EF4-FFF2-40B4-BE49-F238E27FC236}">
                <a16:creationId xmlns:a16="http://schemas.microsoft.com/office/drawing/2014/main" id="{B3D9A0B7-DD03-D240-A53A-84E439F9D6EE}"/>
              </a:ext>
            </a:extLst>
          </p:cNvPr>
          <p:cNvPicPr>
            <a:picLocks noChangeAspect="1"/>
          </p:cNvPicPr>
          <p:nvPr/>
        </p:nvPicPr>
        <p:blipFill>
          <a:blip r:embed="rId2"/>
          <a:stretch>
            <a:fillRect/>
          </a:stretch>
        </p:blipFill>
        <p:spPr>
          <a:xfrm>
            <a:off x="0" y="153876"/>
            <a:ext cx="9144000" cy="6858000"/>
          </a:xfrm>
          <a:prstGeom prst="rect">
            <a:avLst/>
          </a:prstGeom>
        </p:spPr>
      </p:pic>
    </p:spTree>
    <p:extLst>
      <p:ext uri="{BB962C8B-B14F-4D97-AF65-F5344CB8AC3E}">
        <p14:creationId xmlns:p14="http://schemas.microsoft.com/office/powerpoint/2010/main" val="3021808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600">
                <a:effectLst>
                  <a:outerShdw blurRad="38100" dist="38100" dir="2700000" algn="tl">
                    <a:srgbClr val="DDDDDD"/>
                  </a:outerShdw>
                </a:effectLst>
                <a:latin typeface="Garamond" charset="0"/>
                <a:cs typeface="Arial" charset="0"/>
              </a:rPr>
              <a:t>Finding, Hiring, and Keeping the </a:t>
            </a:r>
            <a:r>
              <a:rPr lang="en-US" sz="3600" u="sng">
                <a:effectLst>
                  <a:outerShdw blurRad="38100" dist="38100" dir="2700000" algn="tl">
                    <a:srgbClr val="DDDDDD"/>
                  </a:outerShdw>
                </a:effectLst>
                <a:latin typeface="Garamond" charset="0"/>
                <a:cs typeface="Arial" charset="0"/>
              </a:rPr>
              <a:t>Right</a:t>
            </a:r>
            <a:r>
              <a:rPr lang="en-US" sz="3600">
                <a:effectLst>
                  <a:outerShdw blurRad="38100" dist="38100" dir="2700000" algn="tl">
                    <a:srgbClr val="DDDDDD"/>
                  </a:outerShdw>
                </a:effectLst>
                <a:latin typeface="Garamond" charset="0"/>
                <a:cs typeface="Arial" charset="0"/>
              </a:rPr>
              <a:t> People is Critical for any Organization</a:t>
            </a:r>
          </a:p>
        </p:txBody>
      </p:sp>
      <p:sp>
        <p:nvSpPr>
          <p:cNvPr id="3" name="Content Placeholder 2"/>
          <p:cNvSpPr>
            <a:spLocks noGrp="1"/>
          </p:cNvSpPr>
          <p:nvPr>
            <p:ph sz="half" idx="4294967295"/>
          </p:nvPr>
        </p:nvSpPr>
        <p:spPr>
          <a:xfrm>
            <a:off x="457200" y="1600200"/>
            <a:ext cx="3962400" cy="3429000"/>
          </a:xfrm>
          <a:prstGeom prst="rect">
            <a:avLst/>
          </a:prstGeom>
        </p:spPr>
        <p:txBody>
          <a:bodyPr>
            <a:normAutofit fontScale="47500" lnSpcReduction="20000"/>
          </a:bodyPr>
          <a:lstStyle/>
          <a:p>
            <a:pPr marL="0" indent="0" eaLnBrk="1" hangingPunct="1">
              <a:buFont typeface="Wingdings" charset="0"/>
              <a:buNone/>
              <a:defRPr/>
            </a:pPr>
            <a:r>
              <a:rPr lang="en-US" sz="4400" b="1" dirty="0">
                <a:effectLst>
                  <a:outerShdw blurRad="38100" dist="38100" dir="2700000" algn="tl">
                    <a:srgbClr val="DDDDDD"/>
                  </a:outerShdw>
                </a:effectLst>
                <a:latin typeface="+mj-lt"/>
                <a:cs typeface="Arial" charset="0"/>
              </a:rPr>
              <a:t>Driver:</a:t>
            </a:r>
            <a:endParaRPr lang="en-US" sz="4400" dirty="0">
              <a:effectLst>
                <a:outerShdw blurRad="38100" dist="38100" dir="2700000" algn="tl">
                  <a:srgbClr val="DDDDDD"/>
                </a:outerShdw>
              </a:effectLst>
              <a:latin typeface="+mj-lt"/>
              <a:cs typeface="Arial" charset="0"/>
            </a:endParaRPr>
          </a:p>
          <a:p>
            <a:pPr marL="0" indent="0" eaLnBrk="1" hangingPunct="1">
              <a:defRPr/>
            </a:pPr>
            <a:r>
              <a:rPr lang="en-US" sz="4400" u="sng" dirty="0">
                <a:effectLst>
                  <a:outerShdw blurRad="38100" dist="38100" dir="2700000" algn="tl">
                    <a:srgbClr val="DDDDDD"/>
                  </a:outerShdw>
                </a:effectLst>
                <a:latin typeface="+mj-lt"/>
                <a:cs typeface="Arial" charset="0"/>
              </a:rPr>
              <a:t>Attitude</a:t>
            </a:r>
            <a:endParaRPr lang="en-US" sz="4400" dirty="0">
              <a:effectLst>
                <a:outerShdw blurRad="38100" dist="38100" dir="2700000" algn="tl">
                  <a:srgbClr val="DDDDDD"/>
                </a:outerShdw>
              </a:effectLst>
              <a:latin typeface="+mj-lt"/>
              <a:cs typeface="Arial" charset="0"/>
            </a:endParaRPr>
          </a:p>
          <a:p>
            <a:pPr marL="0" indent="0" eaLnBrk="1" hangingPunct="1">
              <a:defRPr/>
            </a:pPr>
            <a:r>
              <a:rPr lang="en-US" sz="4400" dirty="0">
                <a:effectLst>
                  <a:outerShdw blurRad="38100" dist="38100" dir="2700000" algn="tl">
                    <a:srgbClr val="DDDDDD"/>
                  </a:outerShdw>
                </a:effectLst>
                <a:latin typeface="+mj-lt"/>
                <a:cs typeface="Arial" charset="0"/>
              </a:rPr>
              <a:t>Compassionate, patient</a:t>
            </a:r>
          </a:p>
          <a:p>
            <a:pPr marL="0" indent="0" eaLnBrk="1" hangingPunct="1">
              <a:defRPr/>
            </a:pPr>
            <a:r>
              <a:rPr lang="en-US" sz="4400" dirty="0">
                <a:effectLst>
                  <a:outerShdw blurRad="38100" dist="38100" dir="2700000" algn="tl">
                    <a:srgbClr val="DDDDDD"/>
                  </a:outerShdw>
                </a:effectLst>
                <a:latin typeface="+mj-lt"/>
                <a:cs typeface="Arial" charset="0"/>
              </a:rPr>
              <a:t>Positive attitude</a:t>
            </a:r>
          </a:p>
          <a:p>
            <a:pPr marL="0" indent="0" eaLnBrk="1" hangingPunct="1">
              <a:defRPr/>
            </a:pPr>
            <a:r>
              <a:rPr lang="en-US" sz="4400" dirty="0">
                <a:effectLst>
                  <a:outerShdw blurRad="38100" dist="38100" dir="2700000" algn="tl">
                    <a:srgbClr val="DDDDDD"/>
                  </a:outerShdw>
                </a:effectLst>
                <a:latin typeface="+mj-lt"/>
                <a:cs typeface="Arial" charset="0"/>
              </a:rPr>
              <a:t>Dependable, helpful</a:t>
            </a:r>
          </a:p>
          <a:p>
            <a:pPr marL="0" indent="0" eaLnBrk="1" hangingPunct="1">
              <a:defRPr/>
            </a:pPr>
            <a:r>
              <a:rPr lang="en-US" sz="4400" dirty="0">
                <a:effectLst>
                  <a:outerShdw blurRad="38100" dist="38100" dir="2700000" algn="tl">
                    <a:srgbClr val="DDDDDD"/>
                  </a:outerShdw>
                </a:effectLst>
                <a:latin typeface="+mj-lt"/>
                <a:cs typeface="Arial" charset="0"/>
              </a:rPr>
              <a:t>Problem solver</a:t>
            </a:r>
          </a:p>
          <a:p>
            <a:pPr marL="0" indent="0" eaLnBrk="1" hangingPunct="1">
              <a:defRPr/>
            </a:pPr>
            <a:r>
              <a:rPr lang="en-US" sz="4400" dirty="0">
                <a:effectLst>
                  <a:outerShdw blurRad="38100" dist="38100" dir="2700000" algn="tl">
                    <a:srgbClr val="DDDDDD"/>
                  </a:outerShdw>
                </a:effectLst>
                <a:latin typeface="+mj-lt"/>
                <a:cs typeface="Arial" charset="0"/>
              </a:rPr>
              <a:t>Flexible</a:t>
            </a:r>
          </a:p>
          <a:p>
            <a:pPr marL="0" indent="0" eaLnBrk="1" hangingPunct="1">
              <a:buFont typeface="Wingdings" charset="0"/>
              <a:buNone/>
              <a:defRPr/>
            </a:pPr>
            <a:endParaRPr lang="en-US" sz="2400" b="1" dirty="0">
              <a:effectLst>
                <a:outerShdw blurRad="38100" dist="38100" dir="2700000" algn="tl">
                  <a:srgbClr val="DDDDDD"/>
                </a:outerShdw>
              </a:effectLst>
              <a:latin typeface="Garamond" charset="0"/>
              <a:cs typeface="Arial" charset="0"/>
            </a:endParaRPr>
          </a:p>
        </p:txBody>
      </p:sp>
      <p:sp>
        <p:nvSpPr>
          <p:cNvPr id="4" name="Content Placeholder 3"/>
          <p:cNvSpPr>
            <a:spLocks noGrp="1"/>
          </p:cNvSpPr>
          <p:nvPr>
            <p:ph sz="half" idx="2"/>
          </p:nvPr>
        </p:nvSpPr>
        <p:spPr>
          <a:xfrm>
            <a:off x="4648200" y="1600200"/>
            <a:ext cx="3581400" cy="4114800"/>
          </a:xfrm>
        </p:spPr>
        <p:txBody>
          <a:bodyPr>
            <a:normAutofit/>
          </a:bodyPr>
          <a:lstStyle/>
          <a:p>
            <a:pPr marL="0" indent="0" eaLnBrk="1" hangingPunct="1">
              <a:buFont typeface="Wingdings" charset="0"/>
              <a:buNone/>
              <a:defRPr/>
            </a:pPr>
            <a:r>
              <a:rPr lang="en-US" sz="2200" b="1" dirty="0">
                <a:effectLst>
                  <a:outerShdw blurRad="38100" dist="38100" dir="2700000" algn="tl">
                    <a:srgbClr val="DDDDDD"/>
                  </a:outerShdw>
                </a:effectLst>
                <a:latin typeface="+mj-lt"/>
                <a:cs typeface="Arial" charset="0"/>
              </a:rPr>
              <a:t>Mission:</a:t>
            </a:r>
          </a:p>
          <a:p>
            <a:pPr marL="0" indent="0" eaLnBrk="1" hangingPunct="1">
              <a:defRPr/>
            </a:pPr>
            <a:r>
              <a:rPr lang="en-US" sz="2200" u="sng" dirty="0">
                <a:effectLst>
                  <a:outerShdw blurRad="38100" dist="38100" dir="2700000" algn="tl">
                    <a:srgbClr val="DDDDDD"/>
                  </a:outerShdw>
                </a:effectLst>
                <a:latin typeface="+mj-lt"/>
                <a:cs typeface="Arial" charset="0"/>
              </a:rPr>
              <a:t>Skills:</a:t>
            </a:r>
            <a:endParaRPr lang="en-US" sz="2200" dirty="0">
              <a:effectLst>
                <a:outerShdw blurRad="38100" dist="38100" dir="2700000" algn="tl">
                  <a:srgbClr val="DDDDDD"/>
                </a:outerShdw>
              </a:effectLst>
              <a:latin typeface="+mj-lt"/>
              <a:cs typeface="Arial" charset="0"/>
            </a:endParaRPr>
          </a:p>
          <a:p>
            <a:pPr marL="0" indent="0" eaLnBrk="1" hangingPunct="1">
              <a:defRPr/>
            </a:pPr>
            <a:r>
              <a:rPr lang="en-US" sz="2200" dirty="0">
                <a:effectLst>
                  <a:outerShdw blurRad="38100" dist="38100" dir="2700000" algn="tl">
                    <a:srgbClr val="DDDDDD"/>
                  </a:outerShdw>
                </a:effectLst>
                <a:latin typeface="+mj-lt"/>
                <a:cs typeface="Arial" charset="0"/>
              </a:rPr>
              <a:t>Pleasant under pressure</a:t>
            </a:r>
          </a:p>
          <a:p>
            <a:pPr marL="0" indent="0" eaLnBrk="1" hangingPunct="1">
              <a:defRPr/>
            </a:pPr>
            <a:r>
              <a:rPr lang="en-US" sz="2200" dirty="0">
                <a:effectLst>
                  <a:outerShdw blurRad="38100" dist="38100" dir="2700000" algn="tl">
                    <a:srgbClr val="DDDDDD"/>
                  </a:outerShdw>
                </a:effectLst>
                <a:latin typeface="+mj-lt"/>
                <a:cs typeface="Arial" charset="0"/>
              </a:rPr>
              <a:t>Able to handle escalating tension</a:t>
            </a:r>
          </a:p>
          <a:p>
            <a:pPr marL="0" indent="0" eaLnBrk="1" hangingPunct="1">
              <a:defRPr/>
            </a:pPr>
            <a:r>
              <a:rPr lang="en-US" sz="2200" dirty="0">
                <a:effectLst>
                  <a:outerShdw blurRad="38100" dist="38100" dir="2700000" algn="tl">
                    <a:srgbClr val="DDDDDD"/>
                  </a:outerShdw>
                </a:effectLst>
                <a:latin typeface="+mj-lt"/>
                <a:cs typeface="Arial" charset="0"/>
              </a:rPr>
              <a:t>Speaks well/ Listens</a:t>
            </a:r>
          </a:p>
          <a:p>
            <a:pPr marL="0" indent="0" eaLnBrk="1" hangingPunct="1">
              <a:defRPr/>
            </a:pPr>
            <a:r>
              <a:rPr lang="en-US" sz="2200" dirty="0">
                <a:effectLst>
                  <a:outerShdw blurRad="38100" dist="38100" dir="2700000" algn="tl">
                    <a:srgbClr val="DDDDDD"/>
                  </a:outerShdw>
                </a:effectLst>
                <a:latin typeface="+mj-lt"/>
                <a:cs typeface="Arial" charset="0"/>
              </a:rPr>
              <a:t>Multi-tasks/Organization</a:t>
            </a:r>
          </a:p>
          <a:p>
            <a:pPr marL="0" indent="0" eaLnBrk="1" hangingPunct="1">
              <a:defRPr/>
            </a:pPr>
            <a:r>
              <a:rPr lang="en-US" sz="2200" dirty="0">
                <a:effectLst>
                  <a:outerShdw blurRad="38100" dist="38100" dir="2700000" algn="tl">
                    <a:srgbClr val="DDDDDD"/>
                  </a:outerShdw>
                </a:effectLst>
                <a:latin typeface="+mj-lt"/>
                <a:cs typeface="Arial" charset="0"/>
              </a:rPr>
              <a:t>Punctual, On Time</a:t>
            </a:r>
          </a:p>
        </p:txBody>
      </p:sp>
    </p:spTree>
    <p:extLst>
      <p:ext uri="{BB962C8B-B14F-4D97-AF65-F5344CB8AC3E}">
        <p14:creationId xmlns:p14="http://schemas.microsoft.com/office/powerpoint/2010/main" val="1369554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78929-A40C-DA43-950F-E86BB473F7A5}"/>
              </a:ext>
            </a:extLst>
          </p:cNvPr>
          <p:cNvSpPr>
            <a:spLocks noGrp="1"/>
          </p:cNvSpPr>
          <p:nvPr>
            <p:ph type="title"/>
          </p:nvPr>
        </p:nvSpPr>
        <p:spPr/>
        <p:txBody>
          <a:bodyPr/>
          <a:lstStyle/>
          <a:p>
            <a:r>
              <a:rPr lang="en-US" dirty="0"/>
              <a:t>Why You Still Haven’t Filled the Position</a:t>
            </a:r>
          </a:p>
        </p:txBody>
      </p:sp>
      <p:sp>
        <p:nvSpPr>
          <p:cNvPr id="3" name="Content Placeholder 2">
            <a:extLst>
              <a:ext uri="{FF2B5EF4-FFF2-40B4-BE49-F238E27FC236}">
                <a16:creationId xmlns:a16="http://schemas.microsoft.com/office/drawing/2014/main" id="{22C1B993-53F7-FE44-9F50-5B2208D649E2}"/>
              </a:ext>
            </a:extLst>
          </p:cNvPr>
          <p:cNvSpPr>
            <a:spLocks noGrp="1"/>
          </p:cNvSpPr>
          <p:nvPr>
            <p:ph idx="1"/>
          </p:nvPr>
        </p:nvSpPr>
        <p:spPr/>
        <p:txBody>
          <a:bodyPr>
            <a:normAutofit/>
          </a:bodyPr>
          <a:lstStyle/>
          <a:p>
            <a:r>
              <a:rPr lang="en-US" dirty="0"/>
              <a:t>Looking for skills in short supply</a:t>
            </a:r>
          </a:p>
          <a:p>
            <a:r>
              <a:rPr lang="en-US" dirty="0"/>
              <a:t>Requiring education that isn’t provided locally</a:t>
            </a:r>
          </a:p>
          <a:p>
            <a:r>
              <a:rPr lang="en-US" dirty="0"/>
              <a:t>Long application process</a:t>
            </a:r>
          </a:p>
          <a:p>
            <a:r>
              <a:rPr lang="en-US" dirty="0"/>
              <a:t>Not providing livable wage or desirable benefits</a:t>
            </a:r>
          </a:p>
          <a:p>
            <a:r>
              <a:rPr lang="en-US" dirty="0"/>
              <a:t>Not updating the application process to technology</a:t>
            </a:r>
          </a:p>
          <a:p>
            <a:r>
              <a:rPr lang="en-US" dirty="0"/>
              <a:t>Not branding your service/job opportunity</a:t>
            </a:r>
          </a:p>
          <a:p>
            <a:r>
              <a:rPr lang="en-US" dirty="0"/>
              <a:t>Not mentioning if relocation is provided</a:t>
            </a:r>
          </a:p>
          <a:p>
            <a:endParaRPr lang="en-US" dirty="0"/>
          </a:p>
        </p:txBody>
      </p:sp>
    </p:spTree>
    <p:extLst>
      <p:ext uri="{BB962C8B-B14F-4D97-AF65-F5344CB8AC3E}">
        <p14:creationId xmlns:p14="http://schemas.microsoft.com/office/powerpoint/2010/main" val="1732166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63245"/>
            <a:ext cx="8042276" cy="1336956"/>
          </a:xfrm>
        </p:spPr>
        <p:txBody>
          <a:bodyPr/>
          <a:lstStyle/>
          <a:p>
            <a:r>
              <a:rPr lang="en-US" dirty="0"/>
              <a:t>Characteristics of ADA </a:t>
            </a:r>
            <a:br>
              <a:rPr lang="en-US" dirty="0"/>
            </a:br>
            <a:r>
              <a:rPr lang="en-US" dirty="0"/>
              <a:t>Paratransit Drivers </a:t>
            </a:r>
          </a:p>
        </p:txBody>
      </p:sp>
      <p:sp>
        <p:nvSpPr>
          <p:cNvPr id="3" name="Content Placeholder 2"/>
          <p:cNvSpPr>
            <a:spLocks noGrp="1"/>
          </p:cNvSpPr>
          <p:nvPr>
            <p:ph idx="1"/>
          </p:nvPr>
        </p:nvSpPr>
        <p:spPr/>
        <p:txBody>
          <a:bodyPr>
            <a:normAutofit fontScale="85000" lnSpcReduction="20000"/>
          </a:bodyPr>
          <a:lstStyle/>
          <a:p>
            <a:r>
              <a:rPr lang="en-US" dirty="0"/>
              <a:t>Responsible</a:t>
            </a:r>
          </a:p>
          <a:p>
            <a:r>
              <a:rPr lang="en-US" dirty="0"/>
              <a:t>Safe</a:t>
            </a:r>
          </a:p>
          <a:p>
            <a:r>
              <a:rPr lang="en-US" dirty="0"/>
              <a:t>Customer service attitude </a:t>
            </a:r>
          </a:p>
          <a:p>
            <a:r>
              <a:rPr lang="en-US" dirty="0"/>
              <a:t>Resourceful</a:t>
            </a:r>
          </a:p>
          <a:p>
            <a:r>
              <a:rPr lang="en-US" dirty="0"/>
              <a:t>Shows empathy</a:t>
            </a:r>
          </a:p>
          <a:p>
            <a:r>
              <a:rPr lang="en-US" dirty="0"/>
              <a:t>Communicates well</a:t>
            </a:r>
          </a:p>
          <a:p>
            <a:r>
              <a:rPr lang="en-US" dirty="0"/>
              <a:t>Reliable</a:t>
            </a:r>
          </a:p>
          <a:p>
            <a:r>
              <a:rPr lang="en-US" dirty="0"/>
              <a:t>Flexible </a:t>
            </a:r>
          </a:p>
          <a:p>
            <a:r>
              <a:rPr lang="en-US" dirty="0"/>
              <a:t>Cooperative</a:t>
            </a:r>
          </a:p>
          <a:p>
            <a:endParaRPr lang="en-US" dirty="0"/>
          </a:p>
        </p:txBody>
      </p:sp>
    </p:spTree>
    <p:extLst>
      <p:ext uri="{BB962C8B-B14F-4D97-AF65-F5344CB8AC3E}">
        <p14:creationId xmlns:p14="http://schemas.microsoft.com/office/powerpoint/2010/main" val="3818403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23C11-0AE2-7743-AD7A-02E2E6DA691F}"/>
              </a:ext>
            </a:extLst>
          </p:cNvPr>
          <p:cNvSpPr>
            <a:spLocks noGrp="1"/>
          </p:cNvSpPr>
          <p:nvPr>
            <p:ph type="title"/>
          </p:nvPr>
        </p:nvSpPr>
        <p:spPr/>
        <p:txBody>
          <a:bodyPr/>
          <a:lstStyle/>
          <a:p>
            <a:r>
              <a:rPr lang="en-US" dirty="0"/>
              <a:t>Developing and Retaining </a:t>
            </a:r>
            <a:br>
              <a:rPr lang="en-US" dirty="0"/>
            </a:br>
            <a:r>
              <a:rPr lang="en-US" dirty="0"/>
              <a:t>a Driver Workforce</a:t>
            </a:r>
          </a:p>
        </p:txBody>
      </p:sp>
      <p:sp>
        <p:nvSpPr>
          <p:cNvPr id="3" name="Content Placeholder 2">
            <a:extLst>
              <a:ext uri="{FF2B5EF4-FFF2-40B4-BE49-F238E27FC236}">
                <a16:creationId xmlns:a16="http://schemas.microsoft.com/office/drawing/2014/main" id="{12849615-0EC7-0645-8073-5CD0B336F600}"/>
              </a:ext>
            </a:extLst>
          </p:cNvPr>
          <p:cNvSpPr>
            <a:spLocks noGrp="1"/>
          </p:cNvSpPr>
          <p:nvPr>
            <p:ph idx="1"/>
          </p:nvPr>
        </p:nvSpPr>
        <p:spPr/>
        <p:txBody>
          <a:bodyPr/>
          <a:lstStyle/>
          <a:p>
            <a:r>
              <a:rPr lang="en-US" dirty="0"/>
              <a:t>Committing resources for employee development</a:t>
            </a:r>
          </a:p>
          <a:p>
            <a:r>
              <a:rPr lang="en-US" dirty="0"/>
              <a:t>Establishing reward and recognition programs</a:t>
            </a:r>
          </a:p>
          <a:p>
            <a:r>
              <a:rPr lang="en-US" dirty="0"/>
              <a:t>Individual Career Development Plans</a:t>
            </a:r>
          </a:p>
          <a:p>
            <a:r>
              <a:rPr lang="en-US" dirty="0"/>
              <a:t>Budget and provide training and development courses- 30% of your budget to train every employee which equates to 40 hours per employee</a:t>
            </a:r>
          </a:p>
          <a:p>
            <a:r>
              <a:rPr lang="en-US" dirty="0"/>
              <a:t>Effective and timely appraisals</a:t>
            </a:r>
          </a:p>
          <a:p>
            <a:r>
              <a:rPr lang="en-US" dirty="0"/>
              <a:t>Mission centric in all aspects of retention</a:t>
            </a:r>
          </a:p>
        </p:txBody>
      </p:sp>
    </p:spTree>
    <p:extLst>
      <p:ext uri="{BB962C8B-B14F-4D97-AF65-F5344CB8AC3E}">
        <p14:creationId xmlns:p14="http://schemas.microsoft.com/office/powerpoint/2010/main" val="146135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p:txBody>
          <a:bodyPr/>
          <a:lstStyle/>
          <a:p>
            <a:pPr eaLnBrk="1" hangingPunct="1">
              <a:defRPr/>
            </a:pPr>
            <a:r>
              <a:rPr lang="en-US" dirty="0">
                <a:effectLst>
                  <a:outerShdw blurRad="38100" dist="38100" dir="2700000" algn="tl">
                    <a:srgbClr val="DDDDDD"/>
                  </a:outerShdw>
                </a:effectLst>
                <a:latin typeface="Garamond" charset="0"/>
                <a:cs typeface="Arial" charset="0"/>
              </a:rPr>
              <a:t>Recruitment Methods</a:t>
            </a:r>
          </a:p>
        </p:txBody>
      </p:sp>
      <p:sp>
        <p:nvSpPr>
          <p:cNvPr id="15363" name="Rectangle 3"/>
          <p:cNvSpPr>
            <a:spLocks noGrp="1" noChangeArrowheads="1"/>
          </p:cNvSpPr>
          <p:nvPr>
            <p:ph idx="1"/>
          </p:nvPr>
        </p:nvSpPr>
        <p:spPr/>
        <p:txBody>
          <a:bodyPr/>
          <a:lstStyle/>
          <a:p>
            <a:pPr eaLnBrk="1" hangingPunct="1">
              <a:lnSpc>
                <a:spcPct val="80000"/>
              </a:lnSpc>
              <a:defRPr/>
            </a:pPr>
            <a:endParaRPr lang="en-US" sz="2200" dirty="0">
              <a:effectLst>
                <a:outerShdw blurRad="38100" dist="38100" dir="2700000" algn="tl">
                  <a:srgbClr val="DDDDDD"/>
                </a:outerShdw>
              </a:effectLst>
              <a:latin typeface="+mj-lt"/>
              <a:cs typeface="Arial" charset="0"/>
            </a:endParaRPr>
          </a:p>
          <a:p>
            <a:pPr eaLnBrk="1" hangingPunct="1">
              <a:lnSpc>
                <a:spcPct val="80000"/>
              </a:lnSpc>
              <a:defRPr/>
            </a:pPr>
            <a:r>
              <a:rPr lang="en-US" sz="2200" dirty="0">
                <a:effectLst>
                  <a:outerShdw blurRad="38100" dist="38100" dir="2700000" algn="tl">
                    <a:srgbClr val="DDDDDD"/>
                  </a:outerShdw>
                </a:effectLst>
                <a:latin typeface="+mj-lt"/>
                <a:cs typeface="Arial" charset="0"/>
              </a:rPr>
              <a:t>Newspaper, church bulletins and journal ads</a:t>
            </a:r>
          </a:p>
          <a:p>
            <a:pPr eaLnBrk="1" hangingPunct="1">
              <a:lnSpc>
                <a:spcPct val="80000"/>
              </a:lnSpc>
              <a:defRPr/>
            </a:pPr>
            <a:r>
              <a:rPr lang="en-US" sz="2200" dirty="0">
                <a:effectLst>
                  <a:outerShdw blurRad="38100" dist="38100" dir="2700000" algn="tl">
                    <a:srgbClr val="DDDDDD"/>
                  </a:outerShdw>
                </a:effectLst>
                <a:latin typeface="+mj-lt"/>
                <a:cs typeface="Arial" charset="0"/>
              </a:rPr>
              <a:t>Social media outreach</a:t>
            </a:r>
          </a:p>
          <a:p>
            <a:pPr eaLnBrk="1" hangingPunct="1">
              <a:lnSpc>
                <a:spcPct val="80000"/>
              </a:lnSpc>
              <a:defRPr/>
            </a:pPr>
            <a:r>
              <a:rPr lang="en-US" sz="2200" dirty="0">
                <a:effectLst>
                  <a:outerShdw blurRad="38100" dist="38100" dir="2700000" algn="tl">
                    <a:srgbClr val="DDDDDD"/>
                  </a:outerShdw>
                </a:effectLst>
                <a:latin typeface="+mj-lt"/>
                <a:cs typeface="Arial" charset="0"/>
              </a:rPr>
              <a:t>School employment services</a:t>
            </a:r>
          </a:p>
          <a:p>
            <a:pPr eaLnBrk="1" hangingPunct="1">
              <a:lnSpc>
                <a:spcPct val="80000"/>
              </a:lnSpc>
              <a:defRPr/>
            </a:pPr>
            <a:r>
              <a:rPr lang="en-US" sz="2200" dirty="0">
                <a:effectLst>
                  <a:outerShdw blurRad="38100" dist="38100" dir="2700000" algn="tl">
                    <a:srgbClr val="DDDDDD"/>
                  </a:outerShdw>
                </a:effectLst>
                <a:latin typeface="+mj-lt"/>
                <a:cs typeface="Arial" charset="0"/>
              </a:rPr>
              <a:t>Employee referrals and reward program</a:t>
            </a:r>
          </a:p>
          <a:p>
            <a:pPr eaLnBrk="1" hangingPunct="1">
              <a:lnSpc>
                <a:spcPct val="80000"/>
              </a:lnSpc>
              <a:defRPr/>
            </a:pPr>
            <a:r>
              <a:rPr lang="en-US" sz="2200" dirty="0">
                <a:effectLst>
                  <a:outerShdw blurRad="38100" dist="38100" dir="2700000" algn="tl">
                    <a:srgbClr val="DDDDDD"/>
                  </a:outerShdw>
                </a:effectLst>
                <a:latin typeface="+mj-lt"/>
                <a:cs typeface="Arial" charset="0"/>
              </a:rPr>
              <a:t>State employment agencies</a:t>
            </a:r>
          </a:p>
          <a:p>
            <a:pPr eaLnBrk="1" hangingPunct="1">
              <a:lnSpc>
                <a:spcPct val="80000"/>
              </a:lnSpc>
              <a:defRPr/>
            </a:pPr>
            <a:r>
              <a:rPr lang="en-US" sz="2200" dirty="0">
                <a:effectLst>
                  <a:outerShdw blurRad="38100" dist="38100" dir="2700000" algn="tl">
                    <a:srgbClr val="DDDDDD"/>
                  </a:outerShdw>
                </a:effectLst>
                <a:latin typeface="+mj-lt"/>
                <a:cs typeface="Arial" charset="0"/>
              </a:rPr>
              <a:t>Current customers</a:t>
            </a:r>
          </a:p>
          <a:p>
            <a:pPr eaLnBrk="1" hangingPunct="1">
              <a:lnSpc>
                <a:spcPct val="80000"/>
              </a:lnSpc>
              <a:defRPr/>
            </a:pPr>
            <a:r>
              <a:rPr lang="en-US" sz="2200" dirty="0">
                <a:effectLst>
                  <a:outerShdw blurRad="38100" dist="38100" dir="2700000" algn="tl">
                    <a:srgbClr val="DDDDDD"/>
                  </a:outerShdw>
                </a:effectLst>
                <a:latin typeface="+mj-lt"/>
                <a:cs typeface="Arial" charset="0"/>
              </a:rPr>
              <a:t>Bus ads (inside/outside vehicle)</a:t>
            </a:r>
          </a:p>
          <a:p>
            <a:pPr marL="0" indent="0" eaLnBrk="1" hangingPunct="1">
              <a:lnSpc>
                <a:spcPct val="80000"/>
              </a:lnSpc>
              <a:buFont typeface="Wingdings" charset="0"/>
              <a:buNone/>
              <a:defRPr/>
            </a:pPr>
            <a:endParaRPr lang="en-US" dirty="0">
              <a:solidFill>
                <a:srgbClr val="FF0066"/>
              </a:solidFill>
              <a:ea typeface="+mn-ea"/>
            </a:endParaRPr>
          </a:p>
          <a:p>
            <a:pPr eaLnBrk="1" hangingPunct="1">
              <a:lnSpc>
                <a:spcPct val="90000"/>
              </a:lnSpc>
              <a:buFont typeface="Wingdings" panose="05000000000000000000" pitchFamily="2" charset="2"/>
              <a:buNone/>
              <a:defRPr/>
            </a:pPr>
            <a:endParaRPr lang="en-US" sz="2000" dirty="0">
              <a:solidFill>
                <a:srgbClr val="FF0066"/>
              </a:solidFill>
              <a:ea typeface="+mn-ea"/>
            </a:endParaRPr>
          </a:p>
          <a:p>
            <a:pPr eaLnBrk="1" hangingPunct="1">
              <a:lnSpc>
                <a:spcPct val="90000"/>
              </a:lnSpc>
              <a:buFont typeface="Wingdings" panose="05000000000000000000" pitchFamily="2" charset="2"/>
              <a:buNone/>
              <a:defRPr/>
            </a:pPr>
            <a:endParaRPr lang="en-US" dirty="0">
              <a:ea typeface="+mn-ea"/>
            </a:endParaRPr>
          </a:p>
        </p:txBody>
      </p:sp>
    </p:spTree>
    <p:extLst>
      <p:ext uri="{BB962C8B-B14F-4D97-AF65-F5344CB8AC3E}">
        <p14:creationId xmlns:p14="http://schemas.microsoft.com/office/powerpoint/2010/main" val="1661276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p:txBody>
          <a:bodyPr/>
          <a:lstStyle/>
          <a:p>
            <a:pPr eaLnBrk="1" hangingPunct="1">
              <a:defRPr/>
            </a:pPr>
            <a:r>
              <a:rPr lang="en-US" dirty="0">
                <a:effectLst>
                  <a:outerShdw blurRad="38100" dist="38100" dir="2700000" algn="tl">
                    <a:srgbClr val="DDDDDD"/>
                  </a:outerShdw>
                </a:effectLst>
                <a:latin typeface="Garamond" charset="0"/>
                <a:cs typeface="Arial" charset="0"/>
              </a:rPr>
              <a:t>Recruitment Methods</a:t>
            </a:r>
          </a:p>
        </p:txBody>
      </p:sp>
      <p:sp>
        <p:nvSpPr>
          <p:cNvPr id="16387" name="Rectangle 3"/>
          <p:cNvSpPr>
            <a:spLocks noGrp="1" noChangeArrowheads="1"/>
          </p:cNvSpPr>
          <p:nvPr>
            <p:ph idx="1"/>
          </p:nvPr>
        </p:nvSpPr>
        <p:spPr>
          <a:xfrm>
            <a:off x="457200" y="1600200"/>
            <a:ext cx="8229600" cy="5029200"/>
          </a:xfrm>
        </p:spPr>
        <p:txBody>
          <a:bodyPr>
            <a:noAutofit/>
          </a:bodyPr>
          <a:lstStyle/>
          <a:p>
            <a:pPr eaLnBrk="1" hangingPunct="1">
              <a:lnSpc>
                <a:spcPct val="80000"/>
              </a:lnSpc>
              <a:defRPr/>
            </a:pPr>
            <a:r>
              <a:rPr lang="en-US" sz="2200" dirty="0">
                <a:effectLst>
                  <a:outerShdw blurRad="38100" dist="38100" dir="2700000" algn="tl">
                    <a:srgbClr val="DDDDDD"/>
                  </a:outerShdw>
                </a:effectLst>
                <a:cs typeface="Arial" charset="0"/>
              </a:rPr>
              <a:t>Job Fairs (internal, external)</a:t>
            </a:r>
          </a:p>
          <a:p>
            <a:pPr>
              <a:lnSpc>
                <a:spcPct val="80000"/>
              </a:lnSpc>
              <a:defRPr/>
            </a:pPr>
            <a:r>
              <a:rPr lang="en-US" sz="2200" dirty="0">
                <a:effectLst>
                  <a:outerShdw blurRad="38100" dist="38100" dir="2700000" algn="tl">
                    <a:srgbClr val="DDDDDD"/>
                  </a:outerShdw>
                </a:effectLst>
                <a:cs typeface="Arial" charset="0"/>
              </a:rPr>
              <a:t>Military Retirees</a:t>
            </a:r>
          </a:p>
          <a:p>
            <a:pPr eaLnBrk="1" hangingPunct="1">
              <a:lnSpc>
                <a:spcPct val="80000"/>
              </a:lnSpc>
              <a:defRPr/>
            </a:pPr>
            <a:r>
              <a:rPr lang="en-US" sz="2200" dirty="0">
                <a:effectLst>
                  <a:outerShdw blurRad="38100" dist="38100" dir="2700000" algn="tl">
                    <a:srgbClr val="DDDDDD"/>
                  </a:outerShdw>
                </a:effectLst>
                <a:cs typeface="Arial" charset="0"/>
              </a:rPr>
              <a:t>Agency website and Social Media Platforms</a:t>
            </a:r>
          </a:p>
          <a:p>
            <a:pPr eaLnBrk="1" hangingPunct="1">
              <a:lnSpc>
                <a:spcPct val="80000"/>
              </a:lnSpc>
              <a:defRPr/>
            </a:pPr>
            <a:r>
              <a:rPr lang="en-US" sz="2200" dirty="0">
                <a:effectLst>
                  <a:outerShdw blurRad="38100" dist="38100" dir="2700000" algn="tl">
                    <a:srgbClr val="DDDDDD"/>
                  </a:outerShdw>
                </a:effectLst>
                <a:cs typeface="Arial" charset="0"/>
              </a:rPr>
              <a:t>Create a realistic job preview with</a:t>
            </a:r>
            <a:r>
              <a:rPr lang="en-US" sz="2200" dirty="0">
                <a:solidFill>
                  <a:schemeClr val="accent2"/>
                </a:solidFill>
                <a:effectLst>
                  <a:outerShdw blurRad="38100" dist="38100" dir="2700000" algn="tl">
                    <a:srgbClr val="DDDDDD"/>
                  </a:outerShdw>
                </a:effectLst>
                <a:cs typeface="Arial" charset="0"/>
              </a:rPr>
              <a:t> authenticity</a:t>
            </a:r>
          </a:p>
          <a:p>
            <a:pPr eaLnBrk="1" hangingPunct="1">
              <a:lnSpc>
                <a:spcPct val="80000"/>
              </a:lnSpc>
              <a:defRPr/>
            </a:pPr>
            <a:r>
              <a:rPr lang="en-US" sz="2200" dirty="0">
                <a:effectLst>
                  <a:outerShdw blurRad="38100" dist="38100" dir="2700000" algn="tl">
                    <a:srgbClr val="DDDDDD"/>
                  </a:outerShdw>
                </a:effectLst>
                <a:cs typeface="Arial" charset="0"/>
              </a:rPr>
              <a:t>Churches</a:t>
            </a:r>
          </a:p>
          <a:p>
            <a:pPr eaLnBrk="1" hangingPunct="1">
              <a:lnSpc>
                <a:spcPct val="80000"/>
              </a:lnSpc>
              <a:defRPr/>
            </a:pPr>
            <a:r>
              <a:rPr lang="en-US" sz="2200" dirty="0">
                <a:effectLst>
                  <a:outerShdw blurRad="38100" dist="38100" dir="2700000" algn="tl">
                    <a:srgbClr val="DDDDDD"/>
                  </a:outerShdw>
                </a:effectLst>
                <a:cs typeface="Arial" charset="0"/>
              </a:rPr>
              <a:t>Retirees</a:t>
            </a:r>
          </a:p>
          <a:p>
            <a:pPr eaLnBrk="1" hangingPunct="1">
              <a:lnSpc>
                <a:spcPct val="80000"/>
              </a:lnSpc>
              <a:defRPr/>
            </a:pPr>
            <a:r>
              <a:rPr lang="en-US" sz="2200" dirty="0">
                <a:effectLst>
                  <a:outerShdw blurRad="38100" dist="38100" dir="2700000" algn="tl">
                    <a:srgbClr val="DDDDDD"/>
                  </a:outerShdw>
                </a:effectLst>
                <a:cs typeface="Arial" charset="0"/>
              </a:rPr>
              <a:t>Chamber of Commerce</a:t>
            </a:r>
          </a:p>
          <a:p>
            <a:pPr eaLnBrk="1" hangingPunct="1">
              <a:lnSpc>
                <a:spcPct val="80000"/>
              </a:lnSpc>
              <a:defRPr/>
            </a:pPr>
            <a:r>
              <a:rPr lang="en-US" sz="2200" dirty="0">
                <a:effectLst>
                  <a:outerShdw blurRad="38100" dist="38100" dir="2700000" algn="tl">
                    <a:srgbClr val="DDDDDD"/>
                  </a:outerShdw>
                </a:effectLst>
                <a:cs typeface="Arial" charset="0"/>
              </a:rPr>
              <a:t>Word of Mouth</a:t>
            </a:r>
          </a:p>
          <a:p>
            <a:pPr>
              <a:lnSpc>
                <a:spcPct val="80000"/>
              </a:lnSpc>
              <a:defRPr/>
            </a:pPr>
            <a:r>
              <a:rPr lang="en-US" sz="2200" dirty="0">
                <a:effectLst>
                  <a:outerShdw blurRad="38100" dist="38100" dir="2700000" algn="tl">
                    <a:srgbClr val="DDDDDD"/>
                  </a:outerShdw>
                </a:effectLst>
                <a:cs typeface="Arial" charset="0"/>
              </a:rPr>
              <a:t>On-line job applications</a:t>
            </a:r>
          </a:p>
          <a:p>
            <a:pPr eaLnBrk="1" hangingPunct="1">
              <a:lnSpc>
                <a:spcPct val="80000"/>
              </a:lnSpc>
              <a:defRPr/>
            </a:pPr>
            <a:endParaRPr lang="en-US" sz="2200" dirty="0">
              <a:effectLst>
                <a:outerShdw blurRad="38100" dist="38100" dir="2700000" algn="tl">
                  <a:srgbClr val="DDDDDD"/>
                </a:outerShdw>
              </a:effectLst>
              <a:cs typeface="Arial" charset="0"/>
            </a:endParaRPr>
          </a:p>
          <a:p>
            <a:pPr eaLnBrk="1" hangingPunct="1">
              <a:lnSpc>
                <a:spcPct val="80000"/>
              </a:lnSpc>
              <a:defRPr/>
            </a:pPr>
            <a:endParaRPr lang="en-US" sz="2200" dirty="0">
              <a:effectLst>
                <a:outerShdw blurRad="38100" dist="38100" dir="2700000" algn="tl">
                  <a:srgbClr val="DDDDDD"/>
                </a:outerShdw>
              </a:effectLst>
              <a:cs typeface="Arial" charset="0"/>
            </a:endParaRPr>
          </a:p>
        </p:txBody>
      </p:sp>
    </p:spTree>
    <p:extLst>
      <p:ext uri="{BB962C8B-B14F-4D97-AF65-F5344CB8AC3E}">
        <p14:creationId xmlns:p14="http://schemas.microsoft.com/office/powerpoint/2010/main" val="8251182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Innovative Recruitment Tools</a:t>
            </a:r>
          </a:p>
        </p:txBody>
      </p:sp>
      <p:sp>
        <p:nvSpPr>
          <p:cNvPr id="3" name="Content Placeholder 2"/>
          <p:cNvSpPr>
            <a:spLocks noGrp="1"/>
          </p:cNvSpPr>
          <p:nvPr>
            <p:ph idx="1"/>
          </p:nvPr>
        </p:nvSpPr>
        <p:spPr/>
        <p:txBody>
          <a:bodyPr>
            <a:normAutofit/>
          </a:bodyPr>
          <a:lstStyle/>
          <a:p>
            <a:pPr>
              <a:defRPr/>
            </a:pPr>
            <a:r>
              <a:rPr lang="en-US" sz="2200" dirty="0"/>
              <a:t>Host Career Days for Students</a:t>
            </a:r>
          </a:p>
          <a:p>
            <a:pPr marL="0" indent="0">
              <a:buFont typeface="Wingdings" charset="0"/>
              <a:buNone/>
              <a:defRPr/>
            </a:pPr>
            <a:endParaRPr lang="en-US" sz="2200" dirty="0"/>
          </a:p>
          <a:p>
            <a:pPr marL="514350" indent="-514350">
              <a:buFont typeface="+mj-lt"/>
              <a:buAutoNum type="arabicPeriod"/>
              <a:defRPr/>
            </a:pPr>
            <a:r>
              <a:rPr lang="en-US" sz="2200" dirty="0"/>
              <a:t>Contact High School/College Administrator</a:t>
            </a:r>
          </a:p>
          <a:p>
            <a:pPr marL="514350" indent="-514350">
              <a:buFont typeface="+mj-lt"/>
              <a:buAutoNum type="arabicPeriod"/>
              <a:defRPr/>
            </a:pPr>
            <a:r>
              <a:rPr lang="en-US" sz="2200" dirty="0"/>
              <a:t>Presentation at school</a:t>
            </a:r>
          </a:p>
          <a:p>
            <a:pPr marL="514350" indent="-514350">
              <a:buFont typeface="+mj-lt"/>
              <a:buAutoNum type="arabicPeriod"/>
              <a:defRPr/>
            </a:pPr>
            <a:r>
              <a:rPr lang="en-US" sz="2200" dirty="0"/>
              <a:t>Brief handout mission, job openings</a:t>
            </a:r>
          </a:p>
          <a:p>
            <a:pPr marL="514350" indent="-514350">
              <a:buFont typeface="+mj-lt"/>
              <a:buAutoNum type="arabicPeriod"/>
              <a:defRPr/>
            </a:pPr>
            <a:r>
              <a:rPr lang="en-US" sz="2200" dirty="0"/>
              <a:t>Provide transit vehicle for tour</a:t>
            </a:r>
          </a:p>
        </p:txBody>
      </p:sp>
    </p:spTree>
    <p:extLst>
      <p:ext uri="{BB962C8B-B14F-4D97-AF65-F5344CB8AC3E}">
        <p14:creationId xmlns:p14="http://schemas.microsoft.com/office/powerpoint/2010/main" val="4119202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63C56-584C-8D4F-8A6C-A602FB3F49E3}"/>
              </a:ext>
            </a:extLst>
          </p:cNvPr>
          <p:cNvSpPr>
            <a:spLocks noGrp="1"/>
          </p:cNvSpPr>
          <p:nvPr>
            <p:ph type="title"/>
          </p:nvPr>
        </p:nvSpPr>
        <p:spPr/>
        <p:txBody>
          <a:bodyPr/>
          <a:lstStyle/>
          <a:p>
            <a:r>
              <a:rPr lang="en-US" dirty="0"/>
              <a:t>Recruitment Challenges</a:t>
            </a:r>
          </a:p>
        </p:txBody>
      </p:sp>
      <p:sp>
        <p:nvSpPr>
          <p:cNvPr id="3" name="Content Placeholder 2">
            <a:extLst>
              <a:ext uri="{FF2B5EF4-FFF2-40B4-BE49-F238E27FC236}">
                <a16:creationId xmlns:a16="http://schemas.microsoft.com/office/drawing/2014/main" id="{A8D77C87-7C11-844D-A8BA-1C58F1ACF6B2}"/>
              </a:ext>
            </a:extLst>
          </p:cNvPr>
          <p:cNvSpPr>
            <a:spLocks noGrp="1"/>
          </p:cNvSpPr>
          <p:nvPr>
            <p:ph idx="1"/>
          </p:nvPr>
        </p:nvSpPr>
        <p:spPr/>
        <p:txBody>
          <a:bodyPr/>
          <a:lstStyle/>
          <a:p>
            <a:r>
              <a:rPr lang="en-US" dirty="0"/>
              <a:t>Pay scale/starting salary</a:t>
            </a:r>
          </a:p>
          <a:p>
            <a:r>
              <a:rPr lang="en-US" dirty="0"/>
              <a:t>Finding CDL Drivers</a:t>
            </a:r>
          </a:p>
          <a:p>
            <a:r>
              <a:rPr lang="en-US" dirty="0"/>
              <a:t>Sourcing Driver candidates</a:t>
            </a:r>
          </a:p>
          <a:p>
            <a:r>
              <a:rPr lang="en-US" dirty="0"/>
              <a:t>Part Time Drivers want full-time hours</a:t>
            </a:r>
          </a:p>
          <a:p>
            <a:r>
              <a:rPr lang="en-US" dirty="0"/>
              <a:t>Poor benefits</a:t>
            </a:r>
          </a:p>
          <a:p>
            <a:r>
              <a:rPr lang="en-US" dirty="0"/>
              <a:t>Delay in the hiring process</a:t>
            </a:r>
          </a:p>
        </p:txBody>
      </p:sp>
    </p:spTree>
    <p:extLst>
      <p:ext uri="{BB962C8B-B14F-4D97-AF65-F5344CB8AC3E}">
        <p14:creationId xmlns:p14="http://schemas.microsoft.com/office/powerpoint/2010/main" val="38753160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Innovative Recruitment Tools</a:t>
            </a:r>
          </a:p>
        </p:txBody>
      </p:sp>
      <p:sp>
        <p:nvSpPr>
          <p:cNvPr id="3" name="Content Placeholder 2"/>
          <p:cNvSpPr>
            <a:spLocks noGrp="1"/>
          </p:cNvSpPr>
          <p:nvPr>
            <p:ph idx="1"/>
          </p:nvPr>
        </p:nvSpPr>
        <p:spPr/>
        <p:txBody>
          <a:bodyPr>
            <a:normAutofit/>
          </a:bodyPr>
          <a:lstStyle/>
          <a:p>
            <a:pPr marL="0" indent="0">
              <a:buFont typeface="Wingdings" charset="0"/>
              <a:buNone/>
              <a:defRPr/>
            </a:pPr>
            <a:r>
              <a:rPr lang="en-US" sz="2200" dirty="0">
                <a:effectLst/>
              </a:rPr>
              <a:t>Develop Student Curriculum or Training Programs  </a:t>
            </a:r>
          </a:p>
          <a:p>
            <a:pPr>
              <a:defRPr/>
            </a:pPr>
            <a:r>
              <a:rPr lang="en-US" sz="2200" dirty="0">
                <a:effectLst/>
              </a:rPr>
              <a:t>1. Identify local community colleges and technical schools that could be potential partners  </a:t>
            </a:r>
          </a:p>
          <a:p>
            <a:pPr>
              <a:defRPr/>
            </a:pPr>
            <a:r>
              <a:rPr lang="en-US" sz="2200" dirty="0">
                <a:effectLst/>
              </a:rPr>
              <a:t>2. Contact these educational institutions about the possibility of a working partnership </a:t>
            </a:r>
          </a:p>
          <a:p>
            <a:pPr>
              <a:defRPr/>
            </a:pPr>
            <a:r>
              <a:rPr lang="en-US" sz="2200" dirty="0">
                <a:effectLst/>
              </a:rPr>
              <a:t>3.  Provide lesson plans and materials for their curricula to better prepare students for possible transit operations and maintenance employment.</a:t>
            </a:r>
          </a:p>
          <a:p>
            <a:pPr marL="0" indent="0">
              <a:buFont typeface="Wingdings" charset="0"/>
              <a:buNone/>
              <a:defRPr/>
            </a:pPr>
            <a:r>
              <a:rPr lang="en-US" dirty="0">
                <a:effectLst/>
              </a:rPr>
              <a:t> </a:t>
            </a:r>
          </a:p>
          <a:p>
            <a:pPr>
              <a:defRPr/>
            </a:pPr>
            <a:endParaRPr lang="en-US" dirty="0"/>
          </a:p>
        </p:txBody>
      </p:sp>
    </p:spTree>
    <p:extLst>
      <p:ext uri="{BB962C8B-B14F-4D97-AF65-F5344CB8AC3E}">
        <p14:creationId xmlns:p14="http://schemas.microsoft.com/office/powerpoint/2010/main" val="16956973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1EA5C-6A08-D243-92E3-F5B047ACF416}"/>
              </a:ext>
            </a:extLst>
          </p:cNvPr>
          <p:cNvSpPr>
            <a:spLocks noGrp="1"/>
          </p:cNvSpPr>
          <p:nvPr>
            <p:ph type="title"/>
          </p:nvPr>
        </p:nvSpPr>
        <p:spPr/>
        <p:txBody>
          <a:bodyPr/>
          <a:lstStyle/>
          <a:p>
            <a:r>
              <a:rPr lang="en-US" dirty="0"/>
              <a:t>Innovative Recruitment Tools</a:t>
            </a:r>
          </a:p>
        </p:txBody>
      </p:sp>
      <p:sp>
        <p:nvSpPr>
          <p:cNvPr id="3" name="Content Placeholder 2">
            <a:extLst>
              <a:ext uri="{FF2B5EF4-FFF2-40B4-BE49-F238E27FC236}">
                <a16:creationId xmlns:a16="http://schemas.microsoft.com/office/drawing/2014/main" id="{91865503-579B-BA48-8F75-9BBBE067E87D}"/>
              </a:ext>
            </a:extLst>
          </p:cNvPr>
          <p:cNvSpPr>
            <a:spLocks noGrp="1"/>
          </p:cNvSpPr>
          <p:nvPr>
            <p:ph idx="1"/>
          </p:nvPr>
        </p:nvSpPr>
        <p:spPr/>
        <p:txBody>
          <a:bodyPr/>
          <a:lstStyle/>
          <a:p>
            <a:r>
              <a:rPr lang="en-US" dirty="0"/>
              <a:t>Implement Employee Referral Program</a:t>
            </a:r>
          </a:p>
          <a:p>
            <a:endParaRPr lang="en-US" dirty="0"/>
          </a:p>
          <a:p>
            <a:r>
              <a:rPr lang="en-US" dirty="0"/>
              <a:t>If possible, develop a small budget to reward and recognize the employee who made the referral </a:t>
            </a:r>
          </a:p>
          <a:p>
            <a:endParaRPr lang="en-US" dirty="0"/>
          </a:p>
          <a:p>
            <a:r>
              <a:rPr lang="en-US" dirty="0"/>
              <a:t>The referral bonus is based on the referred employee successfully passing the probation period</a:t>
            </a:r>
          </a:p>
        </p:txBody>
      </p:sp>
    </p:spTree>
    <p:extLst>
      <p:ext uri="{BB962C8B-B14F-4D97-AF65-F5344CB8AC3E}">
        <p14:creationId xmlns:p14="http://schemas.microsoft.com/office/powerpoint/2010/main" val="22349056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Innovative Recruitment Tools</a:t>
            </a:r>
          </a:p>
        </p:txBody>
      </p:sp>
      <p:sp>
        <p:nvSpPr>
          <p:cNvPr id="3" name="Content Placeholder 2"/>
          <p:cNvSpPr>
            <a:spLocks noGrp="1"/>
          </p:cNvSpPr>
          <p:nvPr>
            <p:ph idx="1"/>
          </p:nvPr>
        </p:nvSpPr>
        <p:spPr/>
        <p:txBody>
          <a:bodyPr>
            <a:normAutofit/>
          </a:bodyPr>
          <a:lstStyle/>
          <a:p>
            <a:pPr>
              <a:defRPr/>
            </a:pPr>
            <a:r>
              <a:rPr lang="en-US" sz="2200" dirty="0">
                <a:effectLst/>
              </a:rPr>
              <a:t>Incorporate Realistic Job Previews </a:t>
            </a:r>
          </a:p>
          <a:p>
            <a:pPr marL="0" indent="0">
              <a:buFont typeface="Wingdings" charset="0"/>
              <a:buNone/>
              <a:defRPr/>
            </a:pPr>
            <a:r>
              <a:rPr lang="en-US" sz="2200" dirty="0">
                <a:effectLst/>
              </a:rPr>
              <a:t>1.Work with supervisors and frontline employees to define the specific tasks, the positive and negative job aspects within your transit agency.</a:t>
            </a:r>
          </a:p>
          <a:p>
            <a:pPr marL="0" indent="0">
              <a:buFont typeface="Wingdings" charset="0"/>
              <a:buNone/>
              <a:defRPr/>
            </a:pPr>
            <a:r>
              <a:rPr lang="en-US" sz="2200" dirty="0">
                <a:effectLst/>
              </a:rPr>
              <a:t>2. Based on this input, create brief, written descriptions of the aspects of each job to supply to all candidates that are interviewed. </a:t>
            </a:r>
          </a:p>
          <a:p>
            <a:pPr marL="0" indent="0">
              <a:buFont typeface="Wingdings" charset="0"/>
              <a:buNone/>
              <a:defRPr/>
            </a:pPr>
            <a:r>
              <a:rPr lang="en-US" sz="2200" dirty="0">
                <a:effectLst/>
              </a:rPr>
              <a:t>3. For driver applicants, include a ride on a transit bus in revenue service as a part of the recruitment and selection process. </a:t>
            </a:r>
            <a:endParaRPr lang="en-US" sz="2200" dirty="0"/>
          </a:p>
        </p:txBody>
      </p:sp>
    </p:spTree>
    <p:extLst>
      <p:ext uri="{BB962C8B-B14F-4D97-AF65-F5344CB8AC3E}">
        <p14:creationId xmlns:p14="http://schemas.microsoft.com/office/powerpoint/2010/main" val="18165366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Effective Recruiting Approaches</a:t>
            </a:r>
          </a:p>
        </p:txBody>
      </p:sp>
      <p:sp>
        <p:nvSpPr>
          <p:cNvPr id="3" name="Content Placeholder 2"/>
          <p:cNvSpPr>
            <a:spLocks noGrp="1"/>
          </p:cNvSpPr>
          <p:nvPr>
            <p:ph idx="1"/>
          </p:nvPr>
        </p:nvSpPr>
        <p:spPr/>
        <p:txBody>
          <a:bodyPr>
            <a:normAutofit/>
          </a:bodyPr>
          <a:lstStyle/>
          <a:p>
            <a:r>
              <a:rPr lang="en-US" dirty="0"/>
              <a:t>Targeted advertising </a:t>
            </a:r>
            <a:r>
              <a:rPr lang="mr-IN" dirty="0"/>
              <a:t>–</a:t>
            </a:r>
            <a:r>
              <a:rPr lang="en-US" dirty="0"/>
              <a:t> put the face of a smiling driver in the ads</a:t>
            </a:r>
          </a:p>
          <a:p>
            <a:r>
              <a:rPr lang="en-US" dirty="0"/>
              <a:t>Use of weekly community newspapers</a:t>
            </a:r>
          </a:p>
          <a:p>
            <a:r>
              <a:rPr lang="en-US" dirty="0"/>
              <a:t>Marketing to targeted demographics </a:t>
            </a:r>
            <a:r>
              <a:rPr lang="mr-IN" dirty="0"/>
              <a:t>–</a:t>
            </a:r>
            <a:r>
              <a:rPr lang="en-US" dirty="0"/>
              <a:t> </a:t>
            </a:r>
            <a:r>
              <a:rPr lang="en-US" dirty="0" err="1"/>
              <a:t>ie</a:t>
            </a:r>
            <a:r>
              <a:rPr lang="en-US" dirty="0"/>
              <a:t>., military, retirees, first responders, health care workers</a:t>
            </a:r>
          </a:p>
          <a:p>
            <a:r>
              <a:rPr lang="en-US" dirty="0"/>
              <a:t>Internal and External Job Fairs</a:t>
            </a:r>
          </a:p>
          <a:p>
            <a:r>
              <a:rPr lang="en-US" dirty="0"/>
              <a:t>Online screening techniques- keywords systems, personality assessments</a:t>
            </a:r>
          </a:p>
          <a:p>
            <a:endParaRPr lang="en-US" dirty="0"/>
          </a:p>
          <a:p>
            <a:endParaRPr lang="en-US" dirty="0"/>
          </a:p>
        </p:txBody>
      </p:sp>
    </p:spTree>
    <p:extLst>
      <p:ext uri="{BB962C8B-B14F-4D97-AF65-F5344CB8AC3E}">
        <p14:creationId xmlns:p14="http://schemas.microsoft.com/office/powerpoint/2010/main" val="1253615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Effective Recruiting Approaches</a:t>
            </a:r>
          </a:p>
        </p:txBody>
      </p:sp>
      <p:sp>
        <p:nvSpPr>
          <p:cNvPr id="3" name="Content Placeholder 2"/>
          <p:cNvSpPr>
            <a:spLocks noGrp="1"/>
          </p:cNvSpPr>
          <p:nvPr>
            <p:ph idx="1"/>
          </p:nvPr>
        </p:nvSpPr>
        <p:spPr/>
        <p:txBody>
          <a:bodyPr>
            <a:normAutofit/>
          </a:bodyPr>
          <a:lstStyle/>
          <a:p>
            <a:r>
              <a:rPr lang="en-US" dirty="0"/>
              <a:t>Current satisfied employees</a:t>
            </a:r>
          </a:p>
          <a:p>
            <a:r>
              <a:rPr lang="en-US" dirty="0"/>
              <a:t>Sign-on and Anniversary Bonuses </a:t>
            </a:r>
          </a:p>
          <a:p>
            <a:r>
              <a:rPr lang="en-US" dirty="0"/>
              <a:t>Employee Referral Programs</a:t>
            </a:r>
          </a:p>
          <a:p>
            <a:r>
              <a:rPr lang="en-US" dirty="0"/>
              <a:t>Company websites</a:t>
            </a:r>
          </a:p>
          <a:p>
            <a:r>
              <a:rPr lang="en-US" dirty="0"/>
              <a:t>Technical, community colleges and universities</a:t>
            </a:r>
          </a:p>
          <a:p>
            <a:r>
              <a:rPr lang="en-US" dirty="0"/>
              <a:t>Advertising inside and outside vehicles</a:t>
            </a:r>
          </a:p>
          <a:p>
            <a:r>
              <a:rPr lang="en-US" dirty="0"/>
              <a:t>E-recruiting</a:t>
            </a:r>
          </a:p>
          <a:p>
            <a:endParaRPr lang="en-US" dirty="0"/>
          </a:p>
        </p:txBody>
      </p:sp>
    </p:spTree>
    <p:extLst>
      <p:ext uri="{BB962C8B-B14F-4D97-AF65-F5344CB8AC3E}">
        <p14:creationId xmlns:p14="http://schemas.microsoft.com/office/powerpoint/2010/main" val="16042075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52A6A-41A4-3F4D-9E80-4D5573B9E068}"/>
              </a:ext>
            </a:extLst>
          </p:cNvPr>
          <p:cNvSpPr>
            <a:spLocks noGrp="1"/>
          </p:cNvSpPr>
          <p:nvPr>
            <p:ph type="title"/>
          </p:nvPr>
        </p:nvSpPr>
        <p:spPr/>
        <p:txBody>
          <a:bodyPr/>
          <a:lstStyle/>
          <a:p>
            <a:r>
              <a:rPr lang="en-US" dirty="0"/>
              <a:t>Successful Driver Recruitment Methods</a:t>
            </a:r>
          </a:p>
        </p:txBody>
      </p:sp>
      <p:sp>
        <p:nvSpPr>
          <p:cNvPr id="3" name="Content Placeholder 2">
            <a:extLst>
              <a:ext uri="{FF2B5EF4-FFF2-40B4-BE49-F238E27FC236}">
                <a16:creationId xmlns:a16="http://schemas.microsoft.com/office/drawing/2014/main" id="{16F3AFE5-7029-7445-A234-1570E4CB2D64}"/>
              </a:ext>
            </a:extLst>
          </p:cNvPr>
          <p:cNvSpPr>
            <a:spLocks noGrp="1"/>
          </p:cNvSpPr>
          <p:nvPr>
            <p:ph idx="1"/>
          </p:nvPr>
        </p:nvSpPr>
        <p:spPr/>
        <p:txBody>
          <a:bodyPr/>
          <a:lstStyle/>
          <a:p>
            <a:endParaRPr lang="en-US" dirty="0"/>
          </a:p>
          <a:p>
            <a:r>
              <a:rPr lang="en-US" dirty="0"/>
              <a:t>Scheduling flexibility and diligence of office staff to efficiently schedule the trip requests</a:t>
            </a:r>
          </a:p>
          <a:p>
            <a:r>
              <a:rPr lang="en-US" dirty="0"/>
              <a:t>Software support</a:t>
            </a:r>
          </a:p>
          <a:p>
            <a:r>
              <a:rPr lang="en-US" dirty="0"/>
              <a:t>Comprehensive orientation</a:t>
            </a:r>
          </a:p>
          <a:p>
            <a:r>
              <a:rPr lang="en-US" dirty="0"/>
              <a:t>Ensuring maintenance of reputation</a:t>
            </a:r>
          </a:p>
          <a:p>
            <a:r>
              <a:rPr lang="en-US" dirty="0"/>
              <a:t>The personal sell</a:t>
            </a:r>
          </a:p>
        </p:txBody>
      </p:sp>
    </p:spTree>
    <p:extLst>
      <p:ext uri="{BB962C8B-B14F-4D97-AF65-F5344CB8AC3E}">
        <p14:creationId xmlns:p14="http://schemas.microsoft.com/office/powerpoint/2010/main" val="21383457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effectLst>
                  <a:outerShdw blurRad="38100" dist="38100" dir="2700000" algn="tl">
                    <a:srgbClr val="DDDDDD"/>
                  </a:outerShdw>
                </a:effectLst>
                <a:latin typeface="Garamond" charset="0"/>
                <a:cs typeface="Arial" charset="0"/>
              </a:rPr>
              <a:t>Recruitment and Social Media</a:t>
            </a:r>
            <a:endParaRPr lang="en-US" dirty="0"/>
          </a:p>
        </p:txBody>
      </p:sp>
      <p:sp>
        <p:nvSpPr>
          <p:cNvPr id="3" name="Content Placeholder 2"/>
          <p:cNvSpPr>
            <a:spLocks noGrp="1"/>
          </p:cNvSpPr>
          <p:nvPr>
            <p:ph idx="1"/>
          </p:nvPr>
        </p:nvSpPr>
        <p:spPr/>
        <p:txBody>
          <a:bodyPr>
            <a:normAutofit lnSpcReduction="10000"/>
          </a:bodyPr>
          <a:lstStyle/>
          <a:p>
            <a:pPr>
              <a:defRPr/>
            </a:pPr>
            <a:r>
              <a:rPr lang="en-US" sz="2200" dirty="0"/>
              <a:t>85% of job seekers rely on career sites*</a:t>
            </a:r>
          </a:p>
          <a:p>
            <a:pPr>
              <a:defRPr/>
            </a:pPr>
            <a:r>
              <a:rPr lang="en-US" sz="2200" dirty="0"/>
              <a:t>Indeed- 72.25%</a:t>
            </a:r>
          </a:p>
          <a:p>
            <a:pPr>
              <a:defRPr/>
            </a:pPr>
            <a:r>
              <a:rPr lang="en-US" sz="2200" dirty="0"/>
              <a:t>LinkedIn </a:t>
            </a:r>
            <a:r>
              <a:rPr lang="mr-IN" sz="2200" dirty="0"/>
              <a:t>–</a:t>
            </a:r>
            <a:r>
              <a:rPr lang="en-US" sz="2200" dirty="0"/>
              <a:t> 10.41%</a:t>
            </a:r>
          </a:p>
          <a:p>
            <a:pPr>
              <a:defRPr/>
            </a:pPr>
            <a:r>
              <a:rPr lang="en-US" sz="2200" dirty="0"/>
              <a:t>CareerBuilder </a:t>
            </a:r>
            <a:r>
              <a:rPr lang="mr-IN" sz="2200" dirty="0"/>
              <a:t>–</a:t>
            </a:r>
            <a:r>
              <a:rPr lang="en-US" sz="2200" dirty="0"/>
              <a:t> 5.63%</a:t>
            </a:r>
          </a:p>
          <a:p>
            <a:pPr>
              <a:defRPr/>
            </a:pPr>
            <a:r>
              <a:rPr lang="en-US" sz="2200" dirty="0"/>
              <a:t>Facebook and Twitter- 5.07%</a:t>
            </a:r>
          </a:p>
          <a:p>
            <a:pPr>
              <a:defRPr/>
            </a:pPr>
            <a:r>
              <a:rPr lang="en-US" sz="2200" dirty="0"/>
              <a:t>Craigslist </a:t>
            </a:r>
            <a:r>
              <a:rPr lang="mr-IN" sz="2200" dirty="0"/>
              <a:t>–</a:t>
            </a:r>
            <a:r>
              <a:rPr lang="en-US" sz="2200" dirty="0"/>
              <a:t> 2.7%</a:t>
            </a:r>
          </a:p>
          <a:p>
            <a:pPr>
              <a:defRPr/>
            </a:pPr>
            <a:r>
              <a:rPr lang="en-US" sz="2200" dirty="0"/>
              <a:t>Monster </a:t>
            </a:r>
            <a:r>
              <a:rPr lang="mr-IN" sz="2200" dirty="0"/>
              <a:t>–</a:t>
            </a:r>
            <a:r>
              <a:rPr lang="en-US" sz="2200" dirty="0"/>
              <a:t> 2.2%</a:t>
            </a:r>
          </a:p>
          <a:p>
            <a:pPr marL="0" indent="0">
              <a:buNone/>
              <a:defRPr/>
            </a:pPr>
            <a:r>
              <a:rPr lang="en-US" dirty="0"/>
              <a:t>* Source: </a:t>
            </a:r>
            <a:r>
              <a:rPr lang="en-US" dirty="0" err="1"/>
              <a:t>Silkroad</a:t>
            </a:r>
            <a:endParaRPr lang="en-US" dirty="0"/>
          </a:p>
          <a:p>
            <a:pPr>
              <a:defRPr/>
            </a:pPr>
            <a:endParaRPr lang="en-US" dirty="0"/>
          </a:p>
          <a:p>
            <a:pPr>
              <a:defRPr/>
            </a:pPr>
            <a:endParaRPr lang="en-US" dirty="0"/>
          </a:p>
          <a:p>
            <a:pPr marL="0" indent="0">
              <a:buFont typeface="Wingdings" charset="0"/>
              <a:buNone/>
              <a:defRPr/>
            </a:pPr>
            <a:endParaRPr lang="en-US" dirty="0"/>
          </a:p>
        </p:txBody>
      </p:sp>
    </p:spTree>
    <p:extLst>
      <p:ext uri="{BB962C8B-B14F-4D97-AF65-F5344CB8AC3E}">
        <p14:creationId xmlns:p14="http://schemas.microsoft.com/office/powerpoint/2010/main" val="41904297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D6A52-EFC8-8D4C-A7EC-6B22ACDE8FAE}"/>
              </a:ext>
            </a:extLst>
          </p:cNvPr>
          <p:cNvSpPr>
            <a:spLocks noGrp="1"/>
          </p:cNvSpPr>
          <p:nvPr>
            <p:ph type="title"/>
          </p:nvPr>
        </p:nvSpPr>
        <p:spPr/>
        <p:txBody>
          <a:bodyPr/>
          <a:lstStyle/>
          <a:p>
            <a:r>
              <a:rPr lang="en-US" dirty="0"/>
              <a:t>Employees Hired</a:t>
            </a:r>
          </a:p>
        </p:txBody>
      </p:sp>
      <p:sp>
        <p:nvSpPr>
          <p:cNvPr id="3" name="Content Placeholder 2">
            <a:extLst>
              <a:ext uri="{FF2B5EF4-FFF2-40B4-BE49-F238E27FC236}">
                <a16:creationId xmlns:a16="http://schemas.microsoft.com/office/drawing/2014/main" id="{D452CE44-4ECF-5C43-AE04-FF55BCEF9177}"/>
              </a:ext>
            </a:extLst>
          </p:cNvPr>
          <p:cNvSpPr>
            <a:spLocks noGrp="1"/>
          </p:cNvSpPr>
          <p:nvPr>
            <p:ph idx="1"/>
          </p:nvPr>
        </p:nvSpPr>
        <p:spPr/>
        <p:txBody>
          <a:bodyPr/>
          <a:lstStyle/>
          <a:p>
            <a:r>
              <a:rPr lang="en-US" dirty="0"/>
              <a:t>Indeed – 62.5%</a:t>
            </a:r>
          </a:p>
          <a:p>
            <a:r>
              <a:rPr lang="en-US" dirty="0"/>
              <a:t>Career Builder- 10.85%</a:t>
            </a:r>
          </a:p>
          <a:p>
            <a:r>
              <a:rPr lang="en-US" dirty="0"/>
              <a:t>Linked-In- 8.17%</a:t>
            </a:r>
          </a:p>
          <a:p>
            <a:r>
              <a:rPr lang="en-US" dirty="0"/>
              <a:t>Facebook and Twitter- 6.83%</a:t>
            </a:r>
          </a:p>
          <a:p>
            <a:r>
              <a:rPr lang="en-US" dirty="0"/>
              <a:t>Craigslist- 4.44%</a:t>
            </a:r>
          </a:p>
          <a:p>
            <a:r>
              <a:rPr lang="en-US" dirty="0"/>
              <a:t>Monster- 2.22%</a:t>
            </a:r>
          </a:p>
          <a:p>
            <a:r>
              <a:rPr lang="en-US" dirty="0"/>
              <a:t>Combination of Other Social Media – 5.8%</a:t>
            </a:r>
          </a:p>
        </p:txBody>
      </p:sp>
    </p:spTree>
    <p:extLst>
      <p:ext uri="{BB962C8B-B14F-4D97-AF65-F5344CB8AC3E}">
        <p14:creationId xmlns:p14="http://schemas.microsoft.com/office/powerpoint/2010/main" val="7959027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19625-0C34-E241-9A00-A9BACE2F47AD}"/>
              </a:ext>
            </a:extLst>
          </p:cNvPr>
          <p:cNvSpPr>
            <a:spLocks noGrp="1"/>
          </p:cNvSpPr>
          <p:nvPr>
            <p:ph type="title"/>
          </p:nvPr>
        </p:nvSpPr>
        <p:spPr/>
        <p:txBody>
          <a:bodyPr/>
          <a:lstStyle/>
          <a:p>
            <a:r>
              <a:rPr lang="en-US" dirty="0"/>
              <a:t>How Transit Drivers </a:t>
            </a:r>
            <a:br>
              <a:rPr lang="en-US" dirty="0"/>
            </a:br>
            <a:r>
              <a:rPr lang="en-US" dirty="0"/>
              <a:t>Look for Employment</a:t>
            </a:r>
          </a:p>
        </p:txBody>
      </p:sp>
      <p:sp>
        <p:nvSpPr>
          <p:cNvPr id="3" name="Content Placeholder 2">
            <a:extLst>
              <a:ext uri="{FF2B5EF4-FFF2-40B4-BE49-F238E27FC236}">
                <a16:creationId xmlns:a16="http://schemas.microsoft.com/office/drawing/2014/main" id="{E0F9D309-2FDA-E746-A9DA-49664DC3C383}"/>
              </a:ext>
            </a:extLst>
          </p:cNvPr>
          <p:cNvSpPr>
            <a:spLocks noGrp="1"/>
          </p:cNvSpPr>
          <p:nvPr>
            <p:ph idx="1"/>
          </p:nvPr>
        </p:nvSpPr>
        <p:spPr/>
        <p:txBody>
          <a:bodyPr/>
          <a:lstStyle/>
          <a:p>
            <a:r>
              <a:rPr lang="en-US" dirty="0"/>
              <a:t>Job search is increasingly mobile, especially in the transit industry</a:t>
            </a:r>
          </a:p>
          <a:p>
            <a:r>
              <a:rPr lang="en-US" dirty="0"/>
              <a:t>Data shows that drivers use mobile apps and if they can’t complete the job application in 10 minutes, they aren’t coming back to your application*</a:t>
            </a:r>
          </a:p>
          <a:p>
            <a:r>
              <a:rPr lang="en-US" dirty="0"/>
              <a:t>57% if transportation job seekers are looking for jobs on their mobile device</a:t>
            </a:r>
          </a:p>
          <a:p>
            <a:pPr marL="0" indent="0">
              <a:buNone/>
            </a:pPr>
            <a:r>
              <a:rPr lang="en-US" dirty="0"/>
              <a:t>* Source: </a:t>
            </a:r>
            <a:r>
              <a:rPr lang="en-US" dirty="0" err="1"/>
              <a:t>Indeed.com</a:t>
            </a:r>
            <a:endParaRPr lang="en-US" dirty="0"/>
          </a:p>
        </p:txBody>
      </p:sp>
    </p:spTree>
    <p:extLst>
      <p:ext uri="{BB962C8B-B14F-4D97-AF65-F5344CB8AC3E}">
        <p14:creationId xmlns:p14="http://schemas.microsoft.com/office/powerpoint/2010/main" val="14425124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A6CB4-A06B-A84B-B499-876030BB7288}"/>
              </a:ext>
            </a:extLst>
          </p:cNvPr>
          <p:cNvSpPr>
            <a:spLocks noGrp="1"/>
          </p:cNvSpPr>
          <p:nvPr>
            <p:ph type="title"/>
          </p:nvPr>
        </p:nvSpPr>
        <p:spPr/>
        <p:txBody>
          <a:bodyPr/>
          <a:lstStyle/>
          <a:p>
            <a:r>
              <a:rPr lang="en-US" dirty="0"/>
              <a:t>Branding Your </a:t>
            </a:r>
            <a:br>
              <a:rPr lang="en-US" dirty="0"/>
            </a:br>
            <a:r>
              <a:rPr lang="en-US" dirty="0"/>
              <a:t>Transit Agency</a:t>
            </a:r>
          </a:p>
        </p:txBody>
      </p:sp>
      <p:sp>
        <p:nvSpPr>
          <p:cNvPr id="3" name="Content Placeholder 2">
            <a:extLst>
              <a:ext uri="{FF2B5EF4-FFF2-40B4-BE49-F238E27FC236}">
                <a16:creationId xmlns:a16="http://schemas.microsoft.com/office/drawing/2014/main" id="{6F1FC639-2CFA-9D42-A75A-F8DAE3C1C246}"/>
              </a:ext>
            </a:extLst>
          </p:cNvPr>
          <p:cNvSpPr>
            <a:spLocks noGrp="1"/>
          </p:cNvSpPr>
          <p:nvPr>
            <p:ph idx="1"/>
          </p:nvPr>
        </p:nvSpPr>
        <p:spPr/>
        <p:txBody>
          <a:bodyPr/>
          <a:lstStyle/>
          <a:p>
            <a:r>
              <a:rPr lang="en-US" dirty="0"/>
              <a:t>Aspirational</a:t>
            </a:r>
          </a:p>
          <a:p>
            <a:r>
              <a:rPr lang="en-US" dirty="0"/>
              <a:t>Creating a Vision</a:t>
            </a:r>
          </a:p>
          <a:p>
            <a:r>
              <a:rPr lang="en-US" dirty="0"/>
              <a:t>Brief </a:t>
            </a:r>
          </a:p>
          <a:p>
            <a:r>
              <a:rPr lang="en-US" dirty="0"/>
              <a:t>Representative input from throughout the organization</a:t>
            </a:r>
          </a:p>
          <a:p>
            <a:r>
              <a:rPr lang="en-US" dirty="0"/>
              <a:t>Used in social media and website advertising/promotions</a:t>
            </a:r>
          </a:p>
        </p:txBody>
      </p:sp>
    </p:spTree>
    <p:extLst>
      <p:ext uri="{BB962C8B-B14F-4D97-AF65-F5344CB8AC3E}">
        <p14:creationId xmlns:p14="http://schemas.microsoft.com/office/powerpoint/2010/main" val="3854707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Workforce Issues for our industry?</a:t>
            </a:r>
          </a:p>
        </p:txBody>
      </p:sp>
      <p:sp>
        <p:nvSpPr>
          <p:cNvPr id="3" name="Content Placeholder 2"/>
          <p:cNvSpPr>
            <a:spLocks noGrp="1"/>
          </p:cNvSpPr>
          <p:nvPr>
            <p:ph idx="1"/>
          </p:nvPr>
        </p:nvSpPr>
        <p:spPr/>
        <p:txBody>
          <a:bodyPr>
            <a:normAutofit fontScale="92500" lnSpcReduction="20000"/>
          </a:bodyPr>
          <a:lstStyle/>
          <a:p>
            <a:r>
              <a:rPr lang="en-US" dirty="0"/>
              <a:t>Expanded agency missions require new skills</a:t>
            </a:r>
          </a:p>
          <a:p>
            <a:r>
              <a:rPr lang="en-US" dirty="0"/>
              <a:t>Programs are expanding coinciding with level or decreasing staffing</a:t>
            </a:r>
          </a:p>
          <a:p>
            <a:r>
              <a:rPr lang="en-US" dirty="0"/>
              <a:t>Senior agency staff are retiring in record numbers</a:t>
            </a:r>
          </a:p>
          <a:p>
            <a:r>
              <a:rPr lang="en-US" dirty="0"/>
              <a:t>Highly competitive job market with growing disparity between pay scales in the public versus private sectors</a:t>
            </a:r>
          </a:p>
          <a:p>
            <a:r>
              <a:rPr lang="en-US" dirty="0"/>
              <a:t>Workforce training investment is insufficient versus the private sector.</a:t>
            </a:r>
          </a:p>
          <a:p>
            <a:r>
              <a:rPr lang="en-US" dirty="0"/>
              <a:t>Agencies whose human resource function is solely to “fill positions” can not achieve strategic goals connected to the </a:t>
            </a:r>
            <a:r>
              <a:rPr lang="en-US"/>
              <a:t>overall mission strategic </a:t>
            </a:r>
            <a:r>
              <a:rPr lang="en-US" dirty="0"/>
              <a:t>plan </a:t>
            </a:r>
          </a:p>
        </p:txBody>
      </p:sp>
    </p:spTree>
    <p:extLst>
      <p:ext uri="{BB962C8B-B14F-4D97-AF65-F5344CB8AC3E}">
        <p14:creationId xmlns:p14="http://schemas.microsoft.com/office/powerpoint/2010/main" val="20677913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7A0D3-3086-0342-ADD7-CFE8A42DEB22}"/>
              </a:ext>
            </a:extLst>
          </p:cNvPr>
          <p:cNvSpPr>
            <a:spLocks noGrp="1"/>
          </p:cNvSpPr>
          <p:nvPr>
            <p:ph type="title"/>
          </p:nvPr>
        </p:nvSpPr>
        <p:spPr/>
        <p:txBody>
          <a:bodyPr/>
          <a:lstStyle/>
          <a:p>
            <a:r>
              <a:rPr lang="en-US" dirty="0"/>
              <a:t>Social Media: </a:t>
            </a:r>
            <a:br>
              <a:rPr lang="en-US" dirty="0"/>
            </a:br>
            <a:r>
              <a:rPr lang="en-US" dirty="0"/>
              <a:t>Transit Agency Branding</a:t>
            </a:r>
          </a:p>
        </p:txBody>
      </p:sp>
      <p:sp>
        <p:nvSpPr>
          <p:cNvPr id="3" name="Content Placeholder 2">
            <a:extLst>
              <a:ext uri="{FF2B5EF4-FFF2-40B4-BE49-F238E27FC236}">
                <a16:creationId xmlns:a16="http://schemas.microsoft.com/office/drawing/2014/main" id="{C43D86B6-706A-354C-BFC9-CCCD6C7D2396}"/>
              </a:ext>
            </a:extLst>
          </p:cNvPr>
          <p:cNvSpPr>
            <a:spLocks noGrp="1"/>
          </p:cNvSpPr>
          <p:nvPr>
            <p:ph idx="1"/>
          </p:nvPr>
        </p:nvSpPr>
        <p:spPr/>
        <p:txBody>
          <a:bodyPr>
            <a:normAutofit/>
          </a:bodyPr>
          <a:lstStyle/>
          <a:p>
            <a:r>
              <a:rPr lang="en-US" dirty="0"/>
              <a:t>First impression – short employment application</a:t>
            </a:r>
          </a:p>
          <a:p>
            <a:r>
              <a:rPr lang="en-US" dirty="0"/>
              <a:t>Mobile App Ready</a:t>
            </a:r>
          </a:p>
          <a:p>
            <a:r>
              <a:rPr lang="en-US" dirty="0"/>
              <a:t>Branding Your Company and Advertising- Make Your </a:t>
            </a:r>
            <a:r>
              <a:rPr lang="en-US"/>
              <a:t>Transit System  </a:t>
            </a:r>
            <a:r>
              <a:rPr lang="en-US" dirty="0"/>
              <a:t>stand out</a:t>
            </a:r>
          </a:p>
          <a:p>
            <a:pPr marL="0" indent="0">
              <a:buNone/>
            </a:pPr>
            <a:r>
              <a:rPr lang="en-US" dirty="0"/>
              <a:t>For example: Transit Agency Brands:</a:t>
            </a:r>
          </a:p>
          <a:p>
            <a:pPr marL="457200" indent="-457200">
              <a:buFont typeface="+mj-lt"/>
              <a:buAutoNum type="arabicPeriod"/>
            </a:pPr>
            <a:r>
              <a:rPr lang="en-US" dirty="0"/>
              <a:t>Proudly Serving the Public by Moving People Forward</a:t>
            </a:r>
          </a:p>
          <a:p>
            <a:pPr marL="457200" indent="-457200">
              <a:buFont typeface="+mj-lt"/>
              <a:buAutoNum type="arabicPeriod"/>
            </a:pPr>
            <a:r>
              <a:rPr lang="en-US" dirty="0"/>
              <a:t>We provide mobility for all…. for life</a:t>
            </a:r>
          </a:p>
        </p:txBody>
      </p:sp>
    </p:spTree>
    <p:extLst>
      <p:ext uri="{BB962C8B-B14F-4D97-AF65-F5344CB8AC3E}">
        <p14:creationId xmlns:p14="http://schemas.microsoft.com/office/powerpoint/2010/main" val="34007364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C757A-79F5-8044-96A6-8200B81BC0C0}"/>
              </a:ext>
            </a:extLst>
          </p:cNvPr>
          <p:cNvSpPr>
            <a:spLocks noGrp="1"/>
          </p:cNvSpPr>
          <p:nvPr>
            <p:ph type="title"/>
          </p:nvPr>
        </p:nvSpPr>
        <p:spPr/>
        <p:txBody>
          <a:bodyPr/>
          <a:lstStyle/>
          <a:p>
            <a:r>
              <a:rPr lang="en-US" dirty="0"/>
              <a:t>Social Media Best Practices</a:t>
            </a:r>
          </a:p>
        </p:txBody>
      </p:sp>
      <p:sp>
        <p:nvSpPr>
          <p:cNvPr id="3" name="Content Placeholder 2">
            <a:extLst>
              <a:ext uri="{FF2B5EF4-FFF2-40B4-BE49-F238E27FC236}">
                <a16:creationId xmlns:a16="http://schemas.microsoft.com/office/drawing/2014/main" id="{7EA911D4-0031-9349-8BD3-96A1A8B43D14}"/>
              </a:ext>
            </a:extLst>
          </p:cNvPr>
          <p:cNvSpPr>
            <a:spLocks noGrp="1"/>
          </p:cNvSpPr>
          <p:nvPr>
            <p:ph idx="1"/>
          </p:nvPr>
        </p:nvSpPr>
        <p:spPr/>
        <p:txBody>
          <a:bodyPr/>
          <a:lstStyle/>
          <a:p>
            <a:r>
              <a:rPr lang="en-US" dirty="0"/>
              <a:t>Master the science and art of job content</a:t>
            </a:r>
          </a:p>
          <a:p>
            <a:r>
              <a:rPr lang="en-US" dirty="0"/>
              <a:t>Don’t let a bad application process filter out the best candidates</a:t>
            </a:r>
          </a:p>
          <a:p>
            <a:r>
              <a:rPr lang="en-US" dirty="0"/>
              <a:t>Get in front of the right people with your Brand Tag Line</a:t>
            </a:r>
          </a:p>
          <a:p>
            <a:r>
              <a:rPr lang="en-US" dirty="0"/>
              <a:t>Use data to optimize your application and interview process</a:t>
            </a:r>
          </a:p>
        </p:txBody>
      </p:sp>
    </p:spTree>
    <p:extLst>
      <p:ext uri="{BB962C8B-B14F-4D97-AF65-F5344CB8AC3E}">
        <p14:creationId xmlns:p14="http://schemas.microsoft.com/office/powerpoint/2010/main" val="9919150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1A07F-4E55-694D-B309-CE67D0DE6C6B}"/>
              </a:ext>
            </a:extLst>
          </p:cNvPr>
          <p:cNvSpPr>
            <a:spLocks noGrp="1"/>
          </p:cNvSpPr>
          <p:nvPr>
            <p:ph type="title"/>
          </p:nvPr>
        </p:nvSpPr>
        <p:spPr/>
        <p:txBody>
          <a:bodyPr/>
          <a:lstStyle/>
          <a:p>
            <a:r>
              <a:rPr lang="en-US" dirty="0"/>
              <a:t>Realistic Job Preview</a:t>
            </a:r>
          </a:p>
        </p:txBody>
      </p:sp>
      <p:sp>
        <p:nvSpPr>
          <p:cNvPr id="3" name="Content Placeholder 2">
            <a:extLst>
              <a:ext uri="{FF2B5EF4-FFF2-40B4-BE49-F238E27FC236}">
                <a16:creationId xmlns:a16="http://schemas.microsoft.com/office/drawing/2014/main" id="{70474D8F-4DE8-AC47-912A-46EFF9F10FC2}"/>
              </a:ext>
            </a:extLst>
          </p:cNvPr>
          <p:cNvSpPr>
            <a:spLocks noGrp="1"/>
          </p:cNvSpPr>
          <p:nvPr>
            <p:ph idx="1"/>
          </p:nvPr>
        </p:nvSpPr>
        <p:spPr/>
        <p:txBody>
          <a:bodyPr>
            <a:normAutofit lnSpcReduction="10000"/>
          </a:bodyPr>
          <a:lstStyle/>
          <a:p>
            <a:r>
              <a:rPr lang="en-US" dirty="0"/>
              <a:t>Feature one of your ADA/Volunteer/Fixed Route Drivers</a:t>
            </a:r>
          </a:p>
          <a:p>
            <a:r>
              <a:rPr lang="en-US" dirty="0"/>
              <a:t>No more than 2 minutes</a:t>
            </a:r>
          </a:p>
          <a:p>
            <a:r>
              <a:rPr lang="en-US" dirty="0"/>
              <a:t>Script and Video</a:t>
            </a:r>
          </a:p>
          <a:p>
            <a:r>
              <a:rPr lang="en-US" dirty="0"/>
              <a:t>Post on website </a:t>
            </a:r>
          </a:p>
          <a:p>
            <a:r>
              <a:rPr lang="en-US" dirty="0"/>
              <a:t>Link to social media</a:t>
            </a:r>
          </a:p>
          <a:p>
            <a:r>
              <a:rPr lang="en-US" dirty="0"/>
              <a:t>Demand Response: </a:t>
            </a:r>
            <a:r>
              <a:rPr lang="en-US" dirty="0">
                <a:hlinkClick r:id="rId2"/>
              </a:rPr>
              <a:t>SRC Paratransit</a:t>
            </a:r>
            <a:endParaRPr lang="en-US" dirty="0"/>
          </a:p>
          <a:p>
            <a:r>
              <a:rPr lang="en-US" dirty="0"/>
              <a:t>Fixed Route: </a:t>
            </a:r>
            <a:r>
              <a:rPr lang="en-US" dirty="0">
                <a:hlinkClick r:id="rId3"/>
              </a:rPr>
              <a:t>MTA Maryland</a:t>
            </a:r>
            <a:endParaRPr lang="en-US" dirty="0"/>
          </a:p>
          <a:p>
            <a:endParaRPr lang="en-US" dirty="0"/>
          </a:p>
          <a:p>
            <a:endParaRPr lang="en-US" dirty="0"/>
          </a:p>
        </p:txBody>
      </p:sp>
    </p:spTree>
    <p:extLst>
      <p:ext uri="{BB962C8B-B14F-4D97-AF65-F5344CB8AC3E}">
        <p14:creationId xmlns:p14="http://schemas.microsoft.com/office/powerpoint/2010/main" val="35280809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3A267-8BDB-F943-8111-57E7CE45587B}"/>
              </a:ext>
            </a:extLst>
          </p:cNvPr>
          <p:cNvSpPr>
            <a:spLocks noGrp="1"/>
          </p:cNvSpPr>
          <p:nvPr>
            <p:ph type="title"/>
          </p:nvPr>
        </p:nvSpPr>
        <p:spPr/>
        <p:txBody>
          <a:bodyPr/>
          <a:lstStyle/>
          <a:p>
            <a:r>
              <a:rPr lang="en-US" dirty="0"/>
              <a:t>Social Media Paratransit Ad</a:t>
            </a:r>
          </a:p>
        </p:txBody>
      </p:sp>
      <p:sp>
        <p:nvSpPr>
          <p:cNvPr id="3" name="Content Placeholder 2">
            <a:extLst>
              <a:ext uri="{FF2B5EF4-FFF2-40B4-BE49-F238E27FC236}">
                <a16:creationId xmlns:a16="http://schemas.microsoft.com/office/drawing/2014/main" id="{08C2402A-0426-2449-A6CA-1F82C3474DDE}"/>
              </a:ext>
            </a:extLst>
          </p:cNvPr>
          <p:cNvSpPr>
            <a:spLocks noGrp="1"/>
          </p:cNvSpPr>
          <p:nvPr>
            <p:ph idx="1"/>
          </p:nvPr>
        </p:nvSpPr>
        <p:spPr/>
        <p:txBody>
          <a:bodyPr>
            <a:normAutofit fontScale="92500" lnSpcReduction="10000"/>
          </a:bodyPr>
          <a:lstStyle/>
          <a:p>
            <a:r>
              <a:rPr lang="en-US" dirty="0"/>
              <a:t>Write a great job description that draws talent and will come up at the top in a search:</a:t>
            </a:r>
          </a:p>
          <a:p>
            <a:pPr marL="0" indent="0">
              <a:buNone/>
            </a:pPr>
            <a:r>
              <a:rPr lang="en-US" dirty="0"/>
              <a:t>From Ride Connection in Portland Oregon:</a:t>
            </a:r>
          </a:p>
          <a:p>
            <a:pPr marL="0" indent="0">
              <a:buNone/>
            </a:pPr>
            <a:r>
              <a:rPr lang="en-US" dirty="0"/>
              <a:t>”The driver is the </a:t>
            </a:r>
            <a:r>
              <a:rPr lang="en-US" b="1" dirty="0"/>
              <a:t>heart and soul </a:t>
            </a:r>
            <a:r>
              <a:rPr lang="en-US" dirty="0"/>
              <a:t>of the transportation program. The service provided by the driver helps older adults and people with disabilities </a:t>
            </a:r>
            <a:r>
              <a:rPr lang="en-US" b="1" dirty="0"/>
              <a:t>live independent, quality lives</a:t>
            </a:r>
            <a:r>
              <a:rPr lang="en-US" dirty="0"/>
              <a:t> by providing them access to necessary community services. The driver provides transportation services using agency vehicles. The driver reports to, assists and works cooperatively with the Transportation Coordinator in </a:t>
            </a:r>
            <a:r>
              <a:rPr lang="en-US" b="1" dirty="0"/>
              <a:t>providing safe and efficient </a:t>
            </a:r>
            <a:r>
              <a:rPr lang="en-US" dirty="0"/>
              <a:t>transportation to customers without other alternatives.  </a:t>
            </a:r>
          </a:p>
        </p:txBody>
      </p:sp>
    </p:spTree>
    <p:extLst>
      <p:ext uri="{BB962C8B-B14F-4D97-AF65-F5344CB8AC3E}">
        <p14:creationId xmlns:p14="http://schemas.microsoft.com/office/powerpoint/2010/main" val="4920948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0F138-202D-394D-88BD-CE30D355DE80}"/>
              </a:ext>
            </a:extLst>
          </p:cNvPr>
          <p:cNvSpPr>
            <a:spLocks noGrp="1"/>
          </p:cNvSpPr>
          <p:nvPr>
            <p:ph type="title"/>
          </p:nvPr>
        </p:nvSpPr>
        <p:spPr/>
        <p:txBody>
          <a:bodyPr/>
          <a:lstStyle/>
          <a:p>
            <a:r>
              <a:rPr lang="en-US" dirty="0"/>
              <a:t>Optimizing Your </a:t>
            </a:r>
            <a:br>
              <a:rPr lang="en-US" dirty="0"/>
            </a:br>
            <a:r>
              <a:rPr lang="en-US" dirty="0"/>
              <a:t>Job Description</a:t>
            </a:r>
          </a:p>
        </p:txBody>
      </p:sp>
      <p:sp>
        <p:nvSpPr>
          <p:cNvPr id="3" name="Content Placeholder 2">
            <a:extLst>
              <a:ext uri="{FF2B5EF4-FFF2-40B4-BE49-F238E27FC236}">
                <a16:creationId xmlns:a16="http://schemas.microsoft.com/office/drawing/2014/main" id="{DFB9AF34-2F4A-6D41-AA53-CD7EFB474A97}"/>
              </a:ext>
            </a:extLst>
          </p:cNvPr>
          <p:cNvSpPr>
            <a:spLocks noGrp="1"/>
          </p:cNvSpPr>
          <p:nvPr>
            <p:ph idx="1"/>
          </p:nvPr>
        </p:nvSpPr>
        <p:spPr/>
        <p:txBody>
          <a:bodyPr>
            <a:normAutofit fontScale="85000" lnSpcReduction="20000"/>
          </a:bodyPr>
          <a:lstStyle/>
          <a:p>
            <a:r>
              <a:rPr lang="en-US" b="1" dirty="0"/>
              <a:t>Open with a strong, attention-grabbing summary</a:t>
            </a:r>
          </a:p>
          <a:p>
            <a:r>
              <a:rPr lang="en-US" b="1" dirty="0"/>
              <a:t>Instead of… </a:t>
            </a:r>
          </a:p>
          <a:p>
            <a:pPr marL="0" indent="0">
              <a:buNone/>
            </a:pPr>
            <a:r>
              <a:rPr lang="en-US" dirty="0"/>
              <a:t>Performs team leader duties to assist in monitoring and coordinating daily field operations, including the operation of specially equipped minibuses and vans to provide transportation services for transportation disadvantaged and special customers.</a:t>
            </a:r>
          </a:p>
          <a:p>
            <a:pPr marL="0" indent="0">
              <a:buNone/>
            </a:pPr>
            <a:r>
              <a:rPr lang="en-US" b="1" dirty="0"/>
              <a:t>Try… </a:t>
            </a:r>
          </a:p>
          <a:p>
            <a:pPr marL="0" indent="0">
              <a:buNone/>
            </a:pPr>
            <a:r>
              <a:rPr lang="en-US" dirty="0"/>
              <a:t>We are looking for safe, friendly drivers to help passengers move around throughout our community using public transportation. Come join us! We are all about our employees and passengers and proudly connect passengers to a better quality of life.</a:t>
            </a:r>
            <a:endParaRPr lang="en-US" b="1" dirty="0"/>
          </a:p>
          <a:p>
            <a:pPr marL="0" indent="0">
              <a:buNone/>
            </a:pPr>
            <a:r>
              <a:rPr lang="en-US" dirty="0"/>
              <a:t> </a:t>
            </a:r>
          </a:p>
        </p:txBody>
      </p:sp>
    </p:spTree>
    <p:extLst>
      <p:ext uri="{BB962C8B-B14F-4D97-AF65-F5344CB8AC3E}">
        <p14:creationId xmlns:p14="http://schemas.microsoft.com/office/powerpoint/2010/main" val="2649833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a:xfrm>
            <a:off x="457200" y="0"/>
            <a:ext cx="8229600" cy="1138666"/>
          </a:xfrm>
        </p:spPr>
        <p:txBody>
          <a:bodyPr/>
          <a:lstStyle/>
          <a:p>
            <a:pPr eaLnBrk="1" hangingPunct="1">
              <a:defRPr/>
            </a:pPr>
            <a:r>
              <a:rPr lang="en-US" dirty="0">
                <a:effectLst>
                  <a:outerShdw blurRad="38100" dist="38100" dir="2700000" algn="tl">
                    <a:srgbClr val="DDDDDD"/>
                  </a:outerShdw>
                </a:effectLst>
                <a:latin typeface="Garamond" charset="0"/>
                <a:cs typeface="Arial" charset="0"/>
              </a:rPr>
              <a:t>Job Descriptions</a:t>
            </a:r>
          </a:p>
        </p:txBody>
      </p:sp>
      <p:sp>
        <p:nvSpPr>
          <p:cNvPr id="19459" name="Rectangle 3"/>
          <p:cNvSpPr>
            <a:spLocks noGrp="1" noChangeArrowheads="1"/>
          </p:cNvSpPr>
          <p:nvPr>
            <p:ph idx="1"/>
          </p:nvPr>
        </p:nvSpPr>
        <p:spPr>
          <a:xfrm>
            <a:off x="457200" y="1295399"/>
            <a:ext cx="8229600" cy="4283467"/>
          </a:xfrm>
        </p:spPr>
        <p:txBody>
          <a:bodyPr>
            <a:normAutofit fontScale="25000" lnSpcReduction="20000"/>
          </a:bodyPr>
          <a:lstStyle/>
          <a:p>
            <a:pPr eaLnBrk="1" hangingPunct="1">
              <a:lnSpc>
                <a:spcPct val="90000"/>
              </a:lnSpc>
              <a:buSzPct val="180000"/>
              <a:buFont typeface="Arial" panose="020B0604020202020204" pitchFamily="34" charset="0"/>
              <a:buChar char="•"/>
              <a:defRPr/>
            </a:pPr>
            <a:r>
              <a:rPr lang="en-US" sz="8800" dirty="0">
                <a:ea typeface="+mn-ea"/>
              </a:rPr>
              <a:t>Define the Job</a:t>
            </a:r>
          </a:p>
          <a:p>
            <a:pPr eaLnBrk="1" hangingPunct="1">
              <a:lnSpc>
                <a:spcPct val="90000"/>
              </a:lnSpc>
              <a:buSzPct val="180000"/>
              <a:buFont typeface="Arial" panose="020B0604020202020204" pitchFamily="34" charset="0"/>
              <a:buChar char="•"/>
              <a:defRPr/>
            </a:pPr>
            <a:endParaRPr lang="en-US" sz="8800" dirty="0">
              <a:ea typeface="+mn-ea"/>
            </a:endParaRPr>
          </a:p>
          <a:p>
            <a:pPr eaLnBrk="1" hangingPunct="1">
              <a:lnSpc>
                <a:spcPct val="90000"/>
              </a:lnSpc>
              <a:buSzPct val="180000"/>
              <a:buFont typeface="Arial" panose="020B0604020202020204" pitchFamily="34" charset="0"/>
              <a:buChar char="•"/>
              <a:defRPr/>
            </a:pPr>
            <a:r>
              <a:rPr lang="en-US" sz="8800" dirty="0">
                <a:ea typeface="+mn-ea"/>
              </a:rPr>
              <a:t>Determine the attitude required</a:t>
            </a:r>
          </a:p>
          <a:p>
            <a:pPr eaLnBrk="1" hangingPunct="1">
              <a:lnSpc>
                <a:spcPct val="90000"/>
              </a:lnSpc>
              <a:buSzPct val="180000"/>
              <a:buFont typeface="Arial" panose="020B0604020202020204" pitchFamily="34" charset="0"/>
              <a:buChar char="•"/>
              <a:defRPr/>
            </a:pPr>
            <a:endParaRPr lang="en-US" sz="8800" dirty="0">
              <a:ea typeface="+mn-ea"/>
            </a:endParaRPr>
          </a:p>
          <a:p>
            <a:pPr eaLnBrk="1" hangingPunct="1">
              <a:lnSpc>
                <a:spcPct val="90000"/>
              </a:lnSpc>
              <a:buSzPct val="180000"/>
              <a:buFont typeface="Arial" panose="020B0604020202020204" pitchFamily="34" charset="0"/>
              <a:buChar char="•"/>
              <a:defRPr/>
            </a:pPr>
            <a:r>
              <a:rPr lang="en-US" sz="8800" dirty="0">
                <a:ea typeface="+mn-ea"/>
              </a:rPr>
              <a:t>Define the results expected</a:t>
            </a:r>
          </a:p>
          <a:p>
            <a:pPr eaLnBrk="1" hangingPunct="1">
              <a:lnSpc>
                <a:spcPct val="90000"/>
              </a:lnSpc>
              <a:buSzPct val="180000"/>
              <a:buFont typeface="Arial" panose="020B0604020202020204" pitchFamily="34" charset="0"/>
              <a:buChar char="•"/>
              <a:defRPr/>
            </a:pPr>
            <a:endParaRPr lang="en-US" sz="8800" dirty="0">
              <a:ea typeface="+mn-ea"/>
            </a:endParaRPr>
          </a:p>
          <a:p>
            <a:pPr eaLnBrk="1" hangingPunct="1">
              <a:lnSpc>
                <a:spcPct val="90000"/>
              </a:lnSpc>
              <a:buSzPct val="180000"/>
              <a:buFont typeface="Arial" panose="020B0604020202020204" pitchFamily="34" charset="0"/>
              <a:buChar char="•"/>
              <a:defRPr/>
            </a:pPr>
            <a:r>
              <a:rPr lang="en-US" sz="8800" dirty="0">
                <a:ea typeface="+mn-ea"/>
              </a:rPr>
              <a:t>Qualify the skills</a:t>
            </a:r>
          </a:p>
          <a:p>
            <a:pPr eaLnBrk="1" hangingPunct="1">
              <a:lnSpc>
                <a:spcPct val="90000"/>
              </a:lnSpc>
              <a:buSzPct val="180000"/>
              <a:buFont typeface="Arial" panose="020B0604020202020204" pitchFamily="34" charset="0"/>
              <a:buChar char="•"/>
              <a:defRPr/>
            </a:pPr>
            <a:endParaRPr lang="en-US" sz="8800" dirty="0">
              <a:ea typeface="+mn-ea"/>
            </a:endParaRPr>
          </a:p>
          <a:p>
            <a:pPr eaLnBrk="1" hangingPunct="1">
              <a:lnSpc>
                <a:spcPct val="90000"/>
              </a:lnSpc>
              <a:buSzPct val="180000"/>
              <a:buFont typeface="Arial" panose="020B0604020202020204" pitchFamily="34" charset="0"/>
              <a:buChar char="•"/>
              <a:defRPr/>
            </a:pPr>
            <a:r>
              <a:rPr lang="en-US" sz="8800" dirty="0">
                <a:ea typeface="+mn-ea"/>
              </a:rPr>
              <a:t>Tie into the mission of your organization</a:t>
            </a:r>
          </a:p>
          <a:p>
            <a:pPr eaLnBrk="1" hangingPunct="1">
              <a:lnSpc>
                <a:spcPct val="90000"/>
              </a:lnSpc>
              <a:buFont typeface="Wingdings" panose="05000000000000000000" pitchFamily="2" charset="2"/>
              <a:buNone/>
              <a:defRPr/>
            </a:pPr>
            <a:endParaRPr lang="en-US" dirty="0">
              <a:ea typeface="+mn-ea"/>
            </a:endParaRPr>
          </a:p>
        </p:txBody>
      </p:sp>
    </p:spTree>
    <p:extLst>
      <p:ext uri="{BB962C8B-B14F-4D97-AF65-F5344CB8AC3E}">
        <p14:creationId xmlns:p14="http://schemas.microsoft.com/office/powerpoint/2010/main" val="6413774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Transit Managers Think Drivers Value</a:t>
            </a:r>
          </a:p>
        </p:txBody>
      </p:sp>
      <p:sp>
        <p:nvSpPr>
          <p:cNvPr id="3" name="Content Placeholder 2"/>
          <p:cNvSpPr>
            <a:spLocks noGrp="1"/>
          </p:cNvSpPr>
          <p:nvPr>
            <p:ph idx="1"/>
          </p:nvPr>
        </p:nvSpPr>
        <p:spPr/>
        <p:txBody>
          <a:bodyPr/>
          <a:lstStyle/>
          <a:p>
            <a:r>
              <a:rPr lang="en-US" dirty="0"/>
              <a:t>Competitive Benefits</a:t>
            </a:r>
          </a:p>
          <a:p>
            <a:r>
              <a:rPr lang="en-US" dirty="0"/>
              <a:t>Safety</a:t>
            </a:r>
          </a:p>
          <a:p>
            <a:r>
              <a:rPr lang="en-US" dirty="0"/>
              <a:t>Respect for employees</a:t>
            </a:r>
          </a:p>
          <a:p>
            <a:r>
              <a:rPr lang="en-US" dirty="0"/>
              <a:t>Performance Recognition</a:t>
            </a:r>
          </a:p>
          <a:p>
            <a:r>
              <a:rPr lang="en-US" dirty="0"/>
              <a:t>Competitive pay</a:t>
            </a:r>
          </a:p>
          <a:p>
            <a:r>
              <a:rPr lang="en-US" dirty="0"/>
              <a:t>Work Environment</a:t>
            </a:r>
          </a:p>
          <a:p>
            <a:r>
              <a:rPr lang="en-US" dirty="0"/>
              <a:t>Equity and Fairness</a:t>
            </a:r>
          </a:p>
        </p:txBody>
      </p:sp>
    </p:spTree>
    <p:extLst>
      <p:ext uri="{BB962C8B-B14F-4D97-AF65-F5344CB8AC3E}">
        <p14:creationId xmlns:p14="http://schemas.microsoft.com/office/powerpoint/2010/main" val="1434039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Drivers Value </a:t>
            </a:r>
          </a:p>
        </p:txBody>
      </p:sp>
      <p:sp>
        <p:nvSpPr>
          <p:cNvPr id="3" name="Content Placeholder 2"/>
          <p:cNvSpPr>
            <a:spLocks noGrp="1"/>
          </p:cNvSpPr>
          <p:nvPr>
            <p:ph idx="1"/>
          </p:nvPr>
        </p:nvSpPr>
        <p:spPr/>
        <p:txBody>
          <a:bodyPr>
            <a:normAutofit fontScale="92500" lnSpcReduction="10000"/>
          </a:bodyPr>
          <a:lstStyle/>
          <a:p>
            <a:r>
              <a:rPr lang="en-US" dirty="0"/>
              <a:t>Type of work</a:t>
            </a:r>
          </a:p>
          <a:p>
            <a:r>
              <a:rPr lang="en-US" dirty="0"/>
              <a:t>Respectful Treatment</a:t>
            </a:r>
          </a:p>
          <a:p>
            <a:r>
              <a:rPr lang="en-US" dirty="0"/>
              <a:t>Ability of top management</a:t>
            </a:r>
          </a:p>
          <a:p>
            <a:r>
              <a:rPr lang="en-US" dirty="0"/>
              <a:t>Coaching, counseling and feedback from supervisor</a:t>
            </a:r>
          </a:p>
          <a:p>
            <a:r>
              <a:rPr lang="en-US" dirty="0"/>
              <a:t>Opportunity to learn new skills</a:t>
            </a:r>
          </a:p>
          <a:p>
            <a:r>
              <a:rPr lang="en-US" dirty="0"/>
              <a:t>Training</a:t>
            </a:r>
          </a:p>
          <a:p>
            <a:r>
              <a:rPr lang="en-US" dirty="0"/>
              <a:t>Recognition for a job well done</a:t>
            </a:r>
          </a:p>
          <a:p>
            <a:r>
              <a:rPr lang="en-US"/>
              <a:t>Pay</a:t>
            </a:r>
          </a:p>
        </p:txBody>
      </p:sp>
    </p:spTree>
    <p:extLst>
      <p:ext uri="{BB962C8B-B14F-4D97-AF65-F5344CB8AC3E}">
        <p14:creationId xmlns:p14="http://schemas.microsoft.com/office/powerpoint/2010/main" val="15265401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effectLst>
                  <a:outerShdw blurRad="38100" dist="38100" dir="2700000" algn="tl">
                    <a:srgbClr val="DDDDDD"/>
                  </a:outerShdw>
                </a:effectLst>
                <a:latin typeface="Garamond" charset="0"/>
                <a:cs typeface="Arial" charset="0"/>
              </a:rPr>
              <a:t>Interview Discussion</a:t>
            </a:r>
          </a:p>
        </p:txBody>
      </p:sp>
      <p:sp>
        <p:nvSpPr>
          <p:cNvPr id="3" name="Content Placeholder 2"/>
          <p:cNvSpPr>
            <a:spLocks noGrp="1"/>
          </p:cNvSpPr>
          <p:nvPr>
            <p:ph idx="1"/>
          </p:nvPr>
        </p:nvSpPr>
        <p:spPr/>
        <p:txBody>
          <a:bodyPr>
            <a:normAutofit/>
          </a:bodyPr>
          <a:lstStyle/>
          <a:p>
            <a:pPr eaLnBrk="1" hangingPunct="1">
              <a:buSzPct val="180000"/>
              <a:buFont typeface="Arial" panose="020B0604020202020204" pitchFamily="34" charset="0"/>
              <a:buChar char="•"/>
              <a:defRPr/>
            </a:pPr>
            <a:r>
              <a:rPr lang="en-US" sz="2200" dirty="0">
                <a:effectLst>
                  <a:outerShdw blurRad="38100" dist="38100" dir="2700000" algn="tl">
                    <a:srgbClr val="DDDDDD"/>
                  </a:outerShdw>
                </a:effectLst>
                <a:latin typeface="+mj-lt"/>
                <a:cs typeface="Arial" charset="0"/>
              </a:rPr>
              <a:t>Mission and Driver/Volunteer importance to achieve the mission</a:t>
            </a:r>
          </a:p>
          <a:p>
            <a:pPr eaLnBrk="1" hangingPunct="1">
              <a:buSzPct val="180000"/>
              <a:buFont typeface="Arial" panose="020B0604020202020204" pitchFamily="34" charset="0"/>
              <a:buChar char="•"/>
              <a:defRPr/>
            </a:pPr>
            <a:r>
              <a:rPr lang="en-US" sz="2200" dirty="0">
                <a:effectLst>
                  <a:outerShdw blurRad="38100" dist="38100" dir="2700000" algn="tl">
                    <a:srgbClr val="DDDDDD"/>
                  </a:outerShdw>
                </a:effectLst>
                <a:latin typeface="+mj-lt"/>
                <a:cs typeface="Arial" charset="0"/>
              </a:rPr>
              <a:t>Attitude required</a:t>
            </a:r>
          </a:p>
          <a:p>
            <a:pPr eaLnBrk="1" hangingPunct="1">
              <a:buSzPct val="180000"/>
              <a:buFont typeface="Arial" panose="020B0604020202020204" pitchFamily="34" charset="0"/>
              <a:buChar char="•"/>
              <a:defRPr/>
            </a:pPr>
            <a:r>
              <a:rPr lang="en-US" sz="2200" dirty="0">
                <a:effectLst>
                  <a:outerShdw blurRad="38100" dist="38100" dir="2700000" algn="tl">
                    <a:srgbClr val="DDDDDD"/>
                  </a:outerShdw>
                </a:effectLst>
                <a:latin typeface="+mj-lt"/>
                <a:cs typeface="Arial" charset="0"/>
              </a:rPr>
              <a:t>Realistic driver scenario questions </a:t>
            </a:r>
          </a:p>
          <a:p>
            <a:pPr eaLnBrk="1" hangingPunct="1">
              <a:buSzPct val="180000"/>
              <a:buFont typeface="Arial" panose="020B0604020202020204" pitchFamily="34" charset="0"/>
              <a:buChar char="•"/>
              <a:defRPr/>
            </a:pPr>
            <a:r>
              <a:rPr lang="en-US" sz="2200" dirty="0">
                <a:effectLst>
                  <a:outerShdw blurRad="38100" dist="38100" dir="2700000" algn="tl">
                    <a:srgbClr val="DDDDDD"/>
                  </a:outerShdw>
                </a:effectLst>
                <a:latin typeface="+mj-lt"/>
                <a:cs typeface="Arial" charset="0"/>
              </a:rPr>
              <a:t>Duties</a:t>
            </a:r>
          </a:p>
          <a:p>
            <a:pPr eaLnBrk="1" hangingPunct="1">
              <a:buSzPct val="180000"/>
              <a:buFont typeface="Arial" panose="020B0604020202020204" pitchFamily="34" charset="0"/>
              <a:buChar char="•"/>
              <a:defRPr/>
            </a:pPr>
            <a:r>
              <a:rPr lang="en-US" sz="2200" dirty="0">
                <a:effectLst>
                  <a:outerShdw blurRad="38100" dist="38100" dir="2700000" algn="tl">
                    <a:srgbClr val="DDDDDD"/>
                  </a:outerShdw>
                </a:effectLst>
                <a:latin typeface="+mj-lt"/>
                <a:cs typeface="Arial" charset="0"/>
              </a:rPr>
              <a:t>Expectations of candidate</a:t>
            </a:r>
          </a:p>
          <a:p>
            <a:pPr eaLnBrk="1" hangingPunct="1">
              <a:buSzPct val="180000"/>
              <a:buFont typeface="Arial" panose="020B0604020202020204" pitchFamily="34" charset="0"/>
              <a:buChar char="•"/>
              <a:defRPr/>
            </a:pPr>
            <a:r>
              <a:rPr lang="en-US" sz="2200" dirty="0">
                <a:effectLst>
                  <a:outerShdw blurRad="38100" dist="38100" dir="2700000" algn="tl">
                    <a:srgbClr val="DDDDDD"/>
                  </a:outerShdw>
                </a:effectLst>
                <a:latin typeface="+mj-lt"/>
                <a:cs typeface="Arial" charset="0"/>
              </a:rPr>
              <a:t>How team supports and interacts together</a:t>
            </a:r>
          </a:p>
          <a:p>
            <a:pPr eaLnBrk="1" hangingPunct="1">
              <a:buSzPct val="180000"/>
              <a:buFont typeface="Arial" panose="020B0604020202020204" pitchFamily="34" charset="0"/>
              <a:buChar char="•"/>
              <a:defRPr/>
            </a:pPr>
            <a:r>
              <a:rPr lang="en-US" sz="2200" dirty="0">
                <a:effectLst>
                  <a:outerShdw blurRad="38100" dist="38100" dir="2700000" algn="tl">
                    <a:srgbClr val="DDDDDD"/>
                  </a:outerShdw>
                </a:effectLst>
                <a:latin typeface="+mj-lt"/>
                <a:cs typeface="Arial" charset="0"/>
              </a:rPr>
              <a:t>Benefits/Salary</a:t>
            </a:r>
          </a:p>
        </p:txBody>
      </p:sp>
    </p:spTree>
    <p:extLst>
      <p:ext uri="{BB962C8B-B14F-4D97-AF65-F5344CB8AC3E}">
        <p14:creationId xmlns:p14="http://schemas.microsoft.com/office/powerpoint/2010/main" val="11495500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defRPr/>
            </a:pPr>
            <a:r>
              <a:rPr lang="en-US" sz="6000">
                <a:latin typeface="Times New Roman" charset="0"/>
              </a:rPr>
              <a:t>Interviewing</a:t>
            </a:r>
          </a:p>
        </p:txBody>
      </p:sp>
      <p:sp>
        <p:nvSpPr>
          <p:cNvPr id="44035" name="Rectangle 3"/>
          <p:cNvSpPr>
            <a:spLocks noGrp="1" noChangeArrowheads="1"/>
          </p:cNvSpPr>
          <p:nvPr>
            <p:ph type="body" idx="1"/>
          </p:nvPr>
        </p:nvSpPr>
        <p:spPr>
          <a:xfrm>
            <a:off x="698500" y="1665288"/>
            <a:ext cx="7772400" cy="4659312"/>
          </a:xfrm>
        </p:spPr>
        <p:txBody>
          <a:bodyPr>
            <a:normAutofit fontScale="92500" lnSpcReduction="20000"/>
          </a:bodyPr>
          <a:lstStyle/>
          <a:p>
            <a:pPr marL="0" indent="0" eaLnBrk="1" hangingPunct="1">
              <a:buNone/>
              <a:defRPr/>
            </a:pPr>
            <a:r>
              <a:rPr lang="en-US" sz="3700" dirty="0">
                <a:solidFill>
                  <a:srgbClr val="000000"/>
                </a:solidFill>
                <a:latin typeface="+mj-lt"/>
              </a:rPr>
              <a:t>Styles</a:t>
            </a:r>
            <a:r>
              <a:rPr lang="en-US" sz="3700" b="1" dirty="0">
                <a:solidFill>
                  <a:srgbClr val="000000"/>
                </a:solidFill>
                <a:latin typeface="+mj-lt"/>
              </a:rPr>
              <a:t> </a:t>
            </a:r>
            <a:r>
              <a:rPr lang="en-US" sz="3700" dirty="0">
                <a:solidFill>
                  <a:srgbClr val="000000"/>
                </a:solidFill>
                <a:latin typeface="+mj-lt"/>
              </a:rPr>
              <a:t>of Interviews</a:t>
            </a:r>
          </a:p>
          <a:p>
            <a:pPr>
              <a:defRPr/>
            </a:pPr>
            <a:r>
              <a:rPr lang="en-US" sz="3700" dirty="0">
                <a:solidFill>
                  <a:srgbClr val="000000"/>
                </a:solidFill>
                <a:latin typeface="+mj-lt"/>
              </a:rPr>
              <a:t>Verifying</a:t>
            </a:r>
          </a:p>
          <a:p>
            <a:pPr>
              <a:defRPr/>
            </a:pPr>
            <a:r>
              <a:rPr lang="en-US" sz="3700" dirty="0">
                <a:solidFill>
                  <a:srgbClr val="000000"/>
                </a:solidFill>
                <a:latin typeface="+mj-lt"/>
              </a:rPr>
              <a:t>Probing</a:t>
            </a:r>
          </a:p>
          <a:p>
            <a:pPr>
              <a:defRPr/>
            </a:pPr>
            <a:r>
              <a:rPr lang="en-US" sz="3700" dirty="0">
                <a:solidFill>
                  <a:srgbClr val="000000"/>
                </a:solidFill>
                <a:latin typeface="+mj-lt"/>
              </a:rPr>
              <a:t>Structured</a:t>
            </a:r>
          </a:p>
          <a:p>
            <a:pPr>
              <a:defRPr/>
            </a:pPr>
            <a:r>
              <a:rPr lang="en-US" sz="3700" dirty="0">
                <a:solidFill>
                  <a:srgbClr val="000000"/>
                </a:solidFill>
                <a:latin typeface="+mj-lt"/>
              </a:rPr>
              <a:t>Situational</a:t>
            </a:r>
          </a:p>
          <a:p>
            <a:pPr>
              <a:defRPr/>
            </a:pPr>
            <a:r>
              <a:rPr lang="en-US" sz="3700" dirty="0">
                <a:solidFill>
                  <a:srgbClr val="000000"/>
                </a:solidFill>
                <a:latin typeface="+mj-lt"/>
              </a:rPr>
              <a:t>Behavioral</a:t>
            </a:r>
          </a:p>
          <a:p>
            <a:pPr>
              <a:defRPr/>
            </a:pPr>
            <a:r>
              <a:rPr lang="en-US" sz="3700" dirty="0">
                <a:solidFill>
                  <a:srgbClr val="000000"/>
                </a:solidFill>
                <a:latin typeface="+mj-lt"/>
              </a:rPr>
              <a:t>Skills Assessment and Testing</a:t>
            </a:r>
          </a:p>
        </p:txBody>
      </p:sp>
    </p:spTree>
    <p:extLst>
      <p:ext uri="{BB962C8B-B14F-4D97-AF65-F5344CB8AC3E}">
        <p14:creationId xmlns:p14="http://schemas.microsoft.com/office/powerpoint/2010/main" val="3991422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457200" y="228600"/>
            <a:ext cx="8229600" cy="1020763"/>
          </a:xfrm>
        </p:spPr>
        <p:txBody>
          <a:bodyPr/>
          <a:lstStyle/>
          <a:p>
            <a:pPr eaLnBrk="1" hangingPunct="1"/>
            <a:r>
              <a:rPr lang="en-US" u="sng" dirty="0">
                <a:effectLst>
                  <a:outerShdw blurRad="38100" dist="38100" dir="2700000" algn="tl">
                    <a:srgbClr val="C0C0C0"/>
                  </a:outerShdw>
                </a:effectLst>
              </a:rPr>
              <a:t>Mission Statement</a:t>
            </a:r>
          </a:p>
        </p:txBody>
      </p:sp>
      <p:sp>
        <p:nvSpPr>
          <p:cNvPr id="10243" name="Rectangle 3"/>
          <p:cNvSpPr>
            <a:spLocks noGrp="1" noChangeArrowheads="1"/>
          </p:cNvSpPr>
          <p:nvPr>
            <p:ph idx="1"/>
          </p:nvPr>
        </p:nvSpPr>
        <p:spPr>
          <a:xfrm>
            <a:off x="533400" y="1295399"/>
            <a:ext cx="8229600" cy="4920465"/>
          </a:xfrm>
        </p:spPr>
        <p:txBody>
          <a:bodyPr>
            <a:noAutofit/>
          </a:bodyPr>
          <a:lstStyle/>
          <a:p>
            <a:pPr eaLnBrk="1" hangingPunct="1">
              <a:lnSpc>
                <a:spcPct val="90000"/>
              </a:lnSpc>
              <a:buFont typeface="Wingdings" pitchFamily="2" charset="2"/>
              <a:buNone/>
              <a:defRPr/>
            </a:pPr>
            <a:r>
              <a:rPr lang="en-US" sz="2800" dirty="0"/>
              <a:t>Communicating the Mission Statement</a:t>
            </a:r>
          </a:p>
          <a:p>
            <a:pPr eaLnBrk="1" hangingPunct="1">
              <a:lnSpc>
                <a:spcPct val="90000"/>
              </a:lnSpc>
              <a:buFont typeface="Wingdings" pitchFamily="2" charset="2"/>
              <a:buNone/>
              <a:defRPr/>
            </a:pPr>
            <a:endParaRPr lang="en-US" sz="1100" dirty="0"/>
          </a:p>
          <a:p>
            <a:pPr eaLnBrk="1" hangingPunct="1">
              <a:lnSpc>
                <a:spcPct val="90000"/>
              </a:lnSpc>
              <a:buSzPct val="180000"/>
              <a:buFont typeface="Arial" panose="020B0604020202020204" pitchFamily="34" charset="0"/>
              <a:buChar char="•"/>
              <a:defRPr/>
            </a:pPr>
            <a:r>
              <a:rPr lang="en-US" sz="2200" dirty="0"/>
              <a:t>Specific goals for the organization with a clear concise statement</a:t>
            </a:r>
            <a:endParaRPr lang="en-US" sz="2200" dirty="0">
              <a:effectLst/>
              <a:ea typeface="ＭＳ Ｐゴシック" charset="0"/>
            </a:endParaRPr>
          </a:p>
          <a:p>
            <a:pPr eaLnBrk="1" hangingPunct="1">
              <a:lnSpc>
                <a:spcPct val="90000"/>
              </a:lnSpc>
              <a:buSzPct val="180000"/>
              <a:buFont typeface="Arial" panose="020B0604020202020204" pitchFamily="34" charset="0"/>
              <a:buChar char="•"/>
              <a:defRPr/>
            </a:pPr>
            <a:r>
              <a:rPr lang="en-US" sz="2200" dirty="0">
                <a:effectLst/>
                <a:ea typeface="ＭＳ Ｐゴシック" charset="0"/>
              </a:rPr>
              <a:t>Successful transit leaders identify and implement principles and values that work best for their organization. </a:t>
            </a:r>
          </a:p>
          <a:p>
            <a:pPr eaLnBrk="1" hangingPunct="1">
              <a:lnSpc>
                <a:spcPct val="90000"/>
              </a:lnSpc>
              <a:buSzPct val="180000"/>
              <a:buFont typeface="Arial" panose="020B0604020202020204" pitchFamily="34" charset="0"/>
              <a:buChar char="•"/>
              <a:defRPr/>
            </a:pPr>
            <a:r>
              <a:rPr lang="en-US" sz="2200" dirty="0">
                <a:effectLst/>
                <a:ea typeface="ＭＳ Ｐゴシック" charset="0"/>
              </a:rPr>
              <a:t>Tie all activities to the mission statement. From interviews and new hire orientation to recognition and performance reviews to counseling and the discipline process. </a:t>
            </a:r>
          </a:p>
          <a:p>
            <a:pPr eaLnBrk="1" hangingPunct="1">
              <a:lnSpc>
                <a:spcPct val="90000"/>
              </a:lnSpc>
              <a:buFont typeface="Wingdings" charset="0"/>
              <a:buChar char="n"/>
              <a:defRPr/>
            </a:pPr>
            <a:endParaRPr lang="en-US" sz="2800" dirty="0"/>
          </a:p>
        </p:txBody>
      </p:sp>
    </p:spTree>
    <p:extLst>
      <p:ext uri="{BB962C8B-B14F-4D97-AF65-F5344CB8AC3E}">
        <p14:creationId xmlns:p14="http://schemas.microsoft.com/office/powerpoint/2010/main" val="23791379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t>Telephone Interview</a:t>
            </a:r>
            <a:endParaRPr lang="en-US" dirty="0"/>
          </a:p>
        </p:txBody>
      </p:sp>
      <p:sp>
        <p:nvSpPr>
          <p:cNvPr id="3" name="Content Placeholder 2"/>
          <p:cNvSpPr>
            <a:spLocks noGrp="1"/>
          </p:cNvSpPr>
          <p:nvPr>
            <p:ph idx="1"/>
          </p:nvPr>
        </p:nvSpPr>
        <p:spPr/>
        <p:txBody>
          <a:bodyPr>
            <a:normAutofit fontScale="92500"/>
          </a:bodyPr>
          <a:lstStyle/>
          <a:p>
            <a:pPr eaLnBrk="1" hangingPunct="1">
              <a:defRPr/>
            </a:pPr>
            <a:r>
              <a:rPr lang="en-US" sz="4000" dirty="0">
                <a:solidFill>
                  <a:schemeClr val="tx1"/>
                </a:solidFill>
                <a:latin typeface="+mj-lt"/>
              </a:rPr>
              <a:t>The telephone interview purpose</a:t>
            </a:r>
          </a:p>
          <a:p>
            <a:pPr lvl="2" eaLnBrk="1" hangingPunct="1">
              <a:defRPr/>
            </a:pPr>
            <a:r>
              <a:rPr lang="en-US" sz="4000" dirty="0">
                <a:solidFill>
                  <a:schemeClr val="tx1"/>
                </a:solidFill>
                <a:latin typeface="+mj-lt"/>
              </a:rPr>
              <a:t>Meet the minimum requirements of the job</a:t>
            </a:r>
          </a:p>
          <a:p>
            <a:pPr lvl="2" eaLnBrk="1" hangingPunct="1">
              <a:defRPr/>
            </a:pPr>
            <a:r>
              <a:rPr lang="en-US" sz="4000" dirty="0">
                <a:solidFill>
                  <a:schemeClr val="tx1"/>
                </a:solidFill>
                <a:latin typeface="+mj-lt"/>
              </a:rPr>
              <a:t>Willing to work where and when we want them</a:t>
            </a:r>
          </a:p>
          <a:p>
            <a:pPr lvl="2" eaLnBrk="1" hangingPunct="1">
              <a:defRPr/>
            </a:pPr>
            <a:r>
              <a:rPr lang="en-US" sz="4000" dirty="0">
                <a:solidFill>
                  <a:schemeClr val="tx1"/>
                </a:solidFill>
                <a:latin typeface="+mj-lt"/>
              </a:rPr>
              <a:t>Willing to work for our wage</a:t>
            </a:r>
          </a:p>
          <a:p>
            <a:pPr lvl="2" eaLnBrk="1" hangingPunct="1">
              <a:defRPr/>
            </a:pPr>
            <a:r>
              <a:rPr lang="en-US" sz="4000" dirty="0">
                <a:solidFill>
                  <a:schemeClr val="tx1"/>
                </a:solidFill>
                <a:latin typeface="+mj-lt"/>
              </a:rPr>
              <a:t>Have a cultural fit</a:t>
            </a:r>
          </a:p>
          <a:p>
            <a:pPr>
              <a:defRPr/>
            </a:pPr>
            <a:endParaRPr lang="en-US" b="1" dirty="0">
              <a:solidFill>
                <a:schemeClr val="tx1"/>
              </a:solidFill>
            </a:endParaRPr>
          </a:p>
        </p:txBody>
      </p:sp>
    </p:spTree>
    <p:extLst>
      <p:ext uri="{BB962C8B-B14F-4D97-AF65-F5344CB8AC3E}">
        <p14:creationId xmlns:p14="http://schemas.microsoft.com/office/powerpoint/2010/main" val="9846024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a:xfrm>
            <a:off x="457200" y="274638"/>
            <a:ext cx="8229600" cy="944562"/>
          </a:xfrm>
        </p:spPr>
        <p:txBody>
          <a:bodyPr/>
          <a:lstStyle/>
          <a:p>
            <a:pPr eaLnBrk="1" hangingPunct="1">
              <a:defRPr/>
            </a:pPr>
            <a:r>
              <a:rPr lang="en-US" sz="3600" dirty="0">
                <a:ea typeface="+mj-ea"/>
              </a:rPr>
              <a:t>Selection Guidelines</a:t>
            </a:r>
            <a:br>
              <a:rPr lang="en-US" sz="3600" dirty="0"/>
            </a:br>
            <a:r>
              <a:rPr lang="en-US" sz="3600" dirty="0">
                <a:ea typeface="+mj-ea"/>
              </a:rPr>
              <a:t>Hiring Decisions</a:t>
            </a:r>
            <a:endParaRPr lang="en-US" sz="3600" u="sng" dirty="0">
              <a:ea typeface="+mj-ea"/>
            </a:endParaRPr>
          </a:p>
        </p:txBody>
      </p:sp>
      <p:sp>
        <p:nvSpPr>
          <p:cNvPr id="21507" name="Rectangle 3"/>
          <p:cNvSpPr>
            <a:spLocks noGrp="1" noChangeArrowheads="1"/>
          </p:cNvSpPr>
          <p:nvPr>
            <p:ph idx="1"/>
          </p:nvPr>
        </p:nvSpPr>
        <p:spPr/>
        <p:txBody>
          <a:bodyPr>
            <a:normAutofit fontScale="92500" lnSpcReduction="20000"/>
          </a:bodyPr>
          <a:lstStyle/>
          <a:p>
            <a:pPr eaLnBrk="1" hangingPunct="1">
              <a:lnSpc>
                <a:spcPct val="80000"/>
              </a:lnSpc>
              <a:buFont typeface="Wingdings" charset="0"/>
              <a:buNone/>
              <a:defRPr/>
            </a:pPr>
            <a:endParaRPr lang="en-US" sz="1400" dirty="0">
              <a:effectLst>
                <a:outerShdw blurRad="38100" dist="38100" dir="2700000" algn="tl">
                  <a:srgbClr val="DDDDDD"/>
                </a:outerShdw>
              </a:effectLst>
              <a:latin typeface="Garamond" charset="0"/>
              <a:cs typeface="Arial" charset="0"/>
            </a:endParaRPr>
          </a:p>
          <a:p>
            <a:pPr eaLnBrk="1" hangingPunct="1">
              <a:lnSpc>
                <a:spcPct val="80000"/>
              </a:lnSpc>
              <a:defRPr/>
            </a:pPr>
            <a:r>
              <a:rPr lang="en-US" sz="2800" dirty="0">
                <a:effectLst>
                  <a:outerShdw blurRad="38100" dist="38100" dir="2700000" algn="tl">
                    <a:srgbClr val="DDDDDD"/>
                  </a:outerShdw>
                </a:effectLst>
                <a:latin typeface="+mj-lt"/>
                <a:cs typeface="Arial" charset="0"/>
              </a:rPr>
              <a:t>Review notes, goals and objectives</a:t>
            </a:r>
          </a:p>
          <a:p>
            <a:pPr eaLnBrk="1" hangingPunct="1">
              <a:lnSpc>
                <a:spcPct val="80000"/>
              </a:lnSpc>
              <a:defRPr/>
            </a:pPr>
            <a:r>
              <a:rPr lang="en-US" sz="2800" dirty="0">
                <a:effectLst>
                  <a:outerShdw blurRad="38100" dist="38100" dir="2700000" algn="tl">
                    <a:srgbClr val="DDDDDD"/>
                  </a:outerShdw>
                </a:effectLst>
                <a:latin typeface="+mj-lt"/>
                <a:cs typeface="Arial" charset="0"/>
              </a:rPr>
              <a:t>Review applicants reaction to key questions (sticky notes on application)</a:t>
            </a:r>
          </a:p>
          <a:p>
            <a:pPr eaLnBrk="1" hangingPunct="1">
              <a:lnSpc>
                <a:spcPct val="80000"/>
              </a:lnSpc>
              <a:defRPr/>
            </a:pPr>
            <a:r>
              <a:rPr lang="en-US" sz="2800" dirty="0">
                <a:effectLst>
                  <a:outerShdw blurRad="38100" dist="38100" dir="2700000" algn="tl">
                    <a:srgbClr val="DDDDDD"/>
                  </a:outerShdw>
                </a:effectLst>
                <a:latin typeface="+mj-lt"/>
                <a:cs typeface="Arial" charset="0"/>
              </a:rPr>
              <a:t>Review why candidate left previous employer?</a:t>
            </a:r>
          </a:p>
          <a:p>
            <a:pPr eaLnBrk="1" hangingPunct="1">
              <a:lnSpc>
                <a:spcPct val="80000"/>
              </a:lnSpc>
              <a:defRPr/>
            </a:pPr>
            <a:r>
              <a:rPr lang="en-US" sz="2800" dirty="0">
                <a:effectLst>
                  <a:outerShdw blurRad="38100" dist="38100" dir="2700000" algn="tl">
                    <a:srgbClr val="DDDDDD"/>
                  </a:outerShdw>
                </a:effectLst>
                <a:latin typeface="+mj-lt"/>
                <a:cs typeface="Arial" charset="0"/>
              </a:rPr>
              <a:t>Reference checks</a:t>
            </a:r>
          </a:p>
          <a:p>
            <a:pPr eaLnBrk="1" hangingPunct="1">
              <a:lnSpc>
                <a:spcPct val="80000"/>
              </a:lnSpc>
              <a:defRPr/>
            </a:pPr>
            <a:r>
              <a:rPr lang="en-US" sz="2800" dirty="0">
                <a:effectLst>
                  <a:outerShdw blurRad="38100" dist="38100" dir="2700000" algn="tl">
                    <a:srgbClr val="DDDDDD"/>
                  </a:outerShdw>
                </a:effectLst>
                <a:latin typeface="+mj-lt"/>
                <a:cs typeface="Arial" charset="0"/>
              </a:rPr>
              <a:t>Assess applicants potential -</a:t>
            </a:r>
            <a:r>
              <a:rPr lang="en-US" sz="2800" i="1" dirty="0">
                <a:effectLst>
                  <a:outerShdw blurRad="38100" dist="38100" dir="2700000" algn="tl">
                    <a:srgbClr val="DDDDDD"/>
                  </a:outerShdw>
                </a:effectLst>
                <a:latin typeface="+mj-lt"/>
                <a:cs typeface="Arial" charset="0"/>
              </a:rPr>
              <a:t>attitude</a:t>
            </a:r>
            <a:r>
              <a:rPr lang="en-US" sz="2800" dirty="0">
                <a:effectLst>
                  <a:outerShdw blurRad="38100" dist="38100" dir="2700000" algn="tl">
                    <a:srgbClr val="DDDDDD"/>
                  </a:outerShdw>
                </a:effectLst>
                <a:latin typeface="+mj-lt"/>
                <a:cs typeface="Arial" charset="0"/>
              </a:rPr>
              <a:t>, teamwork, mission</a:t>
            </a:r>
          </a:p>
          <a:p>
            <a:pPr eaLnBrk="1" hangingPunct="1">
              <a:lnSpc>
                <a:spcPct val="80000"/>
              </a:lnSpc>
              <a:defRPr/>
            </a:pPr>
            <a:r>
              <a:rPr lang="en-US" sz="2800" dirty="0">
                <a:effectLst>
                  <a:outerShdw blurRad="38100" dist="38100" dir="2700000" algn="tl">
                    <a:srgbClr val="DDDDDD"/>
                  </a:outerShdw>
                </a:effectLst>
                <a:latin typeface="+mj-lt"/>
                <a:cs typeface="Arial" charset="0"/>
              </a:rPr>
              <a:t>Applicable DOT/FTA</a:t>
            </a:r>
          </a:p>
          <a:p>
            <a:pPr eaLnBrk="1" hangingPunct="1">
              <a:lnSpc>
                <a:spcPct val="80000"/>
              </a:lnSpc>
              <a:defRPr/>
            </a:pPr>
            <a:r>
              <a:rPr lang="en-US" sz="2800" dirty="0">
                <a:effectLst>
                  <a:outerShdw blurRad="38100" dist="38100" dir="2700000" algn="tl">
                    <a:srgbClr val="DDDDDD"/>
                  </a:outerShdw>
                </a:effectLst>
                <a:latin typeface="+mj-lt"/>
                <a:cs typeface="Arial" charset="0"/>
              </a:rPr>
              <a:t>Pre-employment requirements</a:t>
            </a:r>
          </a:p>
        </p:txBody>
      </p:sp>
    </p:spTree>
    <p:extLst>
      <p:ext uri="{BB962C8B-B14F-4D97-AF65-F5344CB8AC3E}">
        <p14:creationId xmlns:p14="http://schemas.microsoft.com/office/powerpoint/2010/main" val="33985879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A1769-5C65-E946-BC7C-7F1E2C3FFF5B}"/>
              </a:ext>
            </a:extLst>
          </p:cNvPr>
          <p:cNvSpPr>
            <a:spLocks noGrp="1"/>
          </p:cNvSpPr>
          <p:nvPr>
            <p:ph type="title"/>
          </p:nvPr>
        </p:nvSpPr>
        <p:spPr/>
        <p:txBody>
          <a:bodyPr/>
          <a:lstStyle/>
          <a:p>
            <a:r>
              <a:rPr lang="en-US" dirty="0"/>
              <a:t>Selection</a:t>
            </a:r>
          </a:p>
        </p:txBody>
      </p:sp>
      <p:sp>
        <p:nvSpPr>
          <p:cNvPr id="3" name="Content Placeholder 2">
            <a:extLst>
              <a:ext uri="{FF2B5EF4-FFF2-40B4-BE49-F238E27FC236}">
                <a16:creationId xmlns:a16="http://schemas.microsoft.com/office/drawing/2014/main" id="{2C5D6710-A3FB-CD45-9D31-01ED02BA0D1C}"/>
              </a:ext>
            </a:extLst>
          </p:cNvPr>
          <p:cNvSpPr>
            <a:spLocks noGrp="1"/>
          </p:cNvSpPr>
          <p:nvPr>
            <p:ph idx="1"/>
          </p:nvPr>
        </p:nvSpPr>
        <p:spPr/>
        <p:txBody>
          <a:bodyPr/>
          <a:lstStyle/>
          <a:p>
            <a:r>
              <a:rPr lang="en-US" dirty="0"/>
              <a:t>It’s still a numbers game</a:t>
            </a:r>
          </a:p>
          <a:p>
            <a:r>
              <a:rPr lang="en-US" dirty="0"/>
              <a:t>Professionals/Salaried</a:t>
            </a:r>
          </a:p>
          <a:p>
            <a:pPr marL="0" indent="0">
              <a:buNone/>
            </a:pPr>
            <a:r>
              <a:rPr lang="en-US" dirty="0"/>
              <a:t>	Phone interview- 10 interviews to 1 hired</a:t>
            </a:r>
          </a:p>
          <a:p>
            <a:pPr marL="0" indent="0">
              <a:buNone/>
            </a:pPr>
            <a:r>
              <a:rPr lang="en-US" dirty="0"/>
              <a:t>	2</a:t>
            </a:r>
            <a:r>
              <a:rPr lang="en-US" baseline="30000" dirty="0"/>
              <a:t>nd</a:t>
            </a:r>
            <a:r>
              <a:rPr lang="en-US" dirty="0"/>
              <a:t> in-person interview- 3 interviews to 1 hired</a:t>
            </a:r>
          </a:p>
          <a:p>
            <a:r>
              <a:rPr lang="en-US" dirty="0"/>
              <a:t>Driver/Hourly</a:t>
            </a:r>
          </a:p>
          <a:p>
            <a:pPr marL="0" indent="0">
              <a:buNone/>
            </a:pPr>
            <a:r>
              <a:rPr lang="en-US" dirty="0"/>
              <a:t>	4-5 interviews to 1 hired</a:t>
            </a:r>
          </a:p>
          <a:p>
            <a:pPr marL="0" indent="0">
              <a:buNone/>
            </a:pPr>
            <a:endParaRPr lang="en-US" dirty="0"/>
          </a:p>
        </p:txBody>
      </p:sp>
    </p:spTree>
    <p:extLst>
      <p:ext uri="{BB962C8B-B14F-4D97-AF65-F5344CB8AC3E}">
        <p14:creationId xmlns:p14="http://schemas.microsoft.com/office/powerpoint/2010/main" val="11173580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E7459-1958-C649-98D7-58321CBA539A}"/>
              </a:ext>
            </a:extLst>
          </p:cNvPr>
          <p:cNvSpPr>
            <a:spLocks noGrp="1"/>
          </p:cNvSpPr>
          <p:nvPr>
            <p:ph type="title"/>
          </p:nvPr>
        </p:nvSpPr>
        <p:spPr/>
        <p:txBody>
          <a:bodyPr/>
          <a:lstStyle/>
          <a:p>
            <a:r>
              <a:rPr lang="en-US" dirty="0"/>
              <a:t>Recruitment Best Practices</a:t>
            </a:r>
          </a:p>
        </p:txBody>
      </p:sp>
      <p:sp>
        <p:nvSpPr>
          <p:cNvPr id="3" name="Content Placeholder 2">
            <a:extLst>
              <a:ext uri="{FF2B5EF4-FFF2-40B4-BE49-F238E27FC236}">
                <a16:creationId xmlns:a16="http://schemas.microsoft.com/office/drawing/2014/main" id="{287B0C42-0D1D-6B46-9D52-960418E60E0C}"/>
              </a:ext>
            </a:extLst>
          </p:cNvPr>
          <p:cNvSpPr>
            <a:spLocks noGrp="1"/>
          </p:cNvSpPr>
          <p:nvPr>
            <p:ph idx="1"/>
          </p:nvPr>
        </p:nvSpPr>
        <p:spPr/>
        <p:txBody>
          <a:bodyPr/>
          <a:lstStyle/>
          <a:p>
            <a:r>
              <a:rPr lang="en-US" dirty="0"/>
              <a:t>Define the characteristics required to succeed as a driver, than make sure it’s noted in the job description and advertising</a:t>
            </a:r>
          </a:p>
          <a:p>
            <a:r>
              <a:rPr lang="en-US" dirty="0"/>
              <a:t>Careful pre-screening of job applications</a:t>
            </a:r>
          </a:p>
          <a:p>
            <a:r>
              <a:rPr lang="en-US" dirty="0"/>
              <a:t>Realistic job previews both </a:t>
            </a:r>
          </a:p>
          <a:p>
            <a:r>
              <a:rPr lang="en-US" dirty="0"/>
              <a:t>Written and in the video</a:t>
            </a:r>
          </a:p>
          <a:p>
            <a:r>
              <a:rPr lang="en-US" dirty="0"/>
              <a:t>Livable wage to attract applicants and keep employees</a:t>
            </a:r>
          </a:p>
        </p:txBody>
      </p:sp>
    </p:spTree>
    <p:extLst>
      <p:ext uri="{BB962C8B-B14F-4D97-AF65-F5344CB8AC3E}">
        <p14:creationId xmlns:p14="http://schemas.microsoft.com/office/powerpoint/2010/main" val="40606297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BD278-8D75-F74C-8E18-82D85E5E8C69}"/>
              </a:ext>
            </a:extLst>
          </p:cNvPr>
          <p:cNvSpPr>
            <a:spLocks noGrp="1"/>
          </p:cNvSpPr>
          <p:nvPr>
            <p:ph type="title"/>
          </p:nvPr>
        </p:nvSpPr>
        <p:spPr/>
        <p:txBody>
          <a:bodyPr/>
          <a:lstStyle/>
          <a:p>
            <a:r>
              <a:rPr lang="en-US" dirty="0"/>
              <a:t>Recruitment Best Practices</a:t>
            </a:r>
          </a:p>
        </p:txBody>
      </p:sp>
      <p:sp>
        <p:nvSpPr>
          <p:cNvPr id="3" name="Content Placeholder 2">
            <a:extLst>
              <a:ext uri="{FF2B5EF4-FFF2-40B4-BE49-F238E27FC236}">
                <a16:creationId xmlns:a16="http://schemas.microsoft.com/office/drawing/2014/main" id="{666EB322-7487-9B43-8EF3-C1E79AC5A009}"/>
              </a:ext>
            </a:extLst>
          </p:cNvPr>
          <p:cNvSpPr>
            <a:spLocks noGrp="1"/>
          </p:cNvSpPr>
          <p:nvPr>
            <p:ph idx="1"/>
          </p:nvPr>
        </p:nvSpPr>
        <p:spPr/>
        <p:txBody>
          <a:bodyPr/>
          <a:lstStyle/>
          <a:p>
            <a:r>
              <a:rPr lang="en-US" dirty="0"/>
              <a:t>Onboarding program to provide structure and support to new drivers</a:t>
            </a:r>
          </a:p>
          <a:p>
            <a:endParaRPr lang="en-US" dirty="0"/>
          </a:p>
          <a:p>
            <a:r>
              <a:rPr lang="en-US" dirty="0"/>
              <a:t>Referral program and/or signing bonus to assist with recruitment</a:t>
            </a:r>
          </a:p>
          <a:p>
            <a:endParaRPr lang="en-US" dirty="0"/>
          </a:p>
          <a:p>
            <a:r>
              <a:rPr lang="en-US" dirty="0"/>
              <a:t>To meet the challenges of ADA service, greater dispatch, supervisor and management team support </a:t>
            </a:r>
          </a:p>
        </p:txBody>
      </p:sp>
    </p:spTree>
    <p:extLst>
      <p:ext uri="{BB962C8B-B14F-4D97-AF65-F5344CB8AC3E}">
        <p14:creationId xmlns:p14="http://schemas.microsoft.com/office/powerpoint/2010/main" val="6998078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3DDE0-9F22-734A-AAB6-7C9246D166BB}"/>
              </a:ext>
            </a:extLst>
          </p:cNvPr>
          <p:cNvSpPr>
            <a:spLocks noGrp="1"/>
          </p:cNvSpPr>
          <p:nvPr>
            <p:ph type="title"/>
          </p:nvPr>
        </p:nvSpPr>
        <p:spPr/>
        <p:txBody>
          <a:bodyPr/>
          <a:lstStyle/>
          <a:p>
            <a:r>
              <a:rPr lang="en-US" dirty="0"/>
              <a:t>Recruitment Summary</a:t>
            </a:r>
          </a:p>
        </p:txBody>
      </p:sp>
      <p:sp>
        <p:nvSpPr>
          <p:cNvPr id="3" name="Content Placeholder 2">
            <a:extLst>
              <a:ext uri="{FF2B5EF4-FFF2-40B4-BE49-F238E27FC236}">
                <a16:creationId xmlns:a16="http://schemas.microsoft.com/office/drawing/2014/main" id="{B417D132-B03D-E345-A803-BCFB9B4122B5}"/>
              </a:ext>
            </a:extLst>
          </p:cNvPr>
          <p:cNvSpPr>
            <a:spLocks noGrp="1"/>
          </p:cNvSpPr>
          <p:nvPr>
            <p:ph idx="1"/>
          </p:nvPr>
        </p:nvSpPr>
        <p:spPr/>
        <p:txBody>
          <a:bodyPr>
            <a:normAutofit fontScale="92500" lnSpcReduction="20000"/>
          </a:bodyPr>
          <a:lstStyle/>
          <a:p>
            <a:r>
              <a:rPr lang="en-US" dirty="0"/>
              <a:t>Mission-centric internal and external customer</a:t>
            </a:r>
          </a:p>
          <a:p>
            <a:r>
              <a:rPr lang="en-US" dirty="0"/>
              <a:t>Provide realistic job preview use social media, web</a:t>
            </a:r>
          </a:p>
          <a:p>
            <a:r>
              <a:rPr lang="en-US" dirty="0"/>
              <a:t>Develop/feature employee referral program</a:t>
            </a:r>
          </a:p>
          <a:p>
            <a:r>
              <a:rPr lang="en-US" dirty="0"/>
              <a:t>Use social networking platforms</a:t>
            </a:r>
          </a:p>
          <a:p>
            <a:r>
              <a:rPr lang="en-US" dirty="0"/>
              <a:t>Structure interview protocols, situational/realistic</a:t>
            </a:r>
          </a:p>
          <a:p>
            <a:r>
              <a:rPr lang="en-US" dirty="0"/>
              <a:t>Host job fair tailored to the position hours</a:t>
            </a:r>
          </a:p>
          <a:p>
            <a:r>
              <a:rPr lang="en-US" dirty="0"/>
              <a:t>Review/update onboarding process, as needed</a:t>
            </a:r>
          </a:p>
          <a:p>
            <a:r>
              <a:rPr lang="en-US" dirty="0"/>
              <a:t>Identify/include attitude in advertising and job description</a:t>
            </a:r>
          </a:p>
        </p:txBody>
      </p:sp>
    </p:spTree>
    <p:extLst>
      <p:ext uri="{BB962C8B-B14F-4D97-AF65-F5344CB8AC3E}">
        <p14:creationId xmlns:p14="http://schemas.microsoft.com/office/powerpoint/2010/main" val="13882476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727075"/>
            <a:ext cx="4572000" cy="5591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71406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52400"/>
            <a:ext cx="6916738" cy="6592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1896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75760-0A4E-BA4F-BC26-2CD17268F241}"/>
              </a:ext>
            </a:extLst>
          </p:cNvPr>
          <p:cNvSpPr>
            <a:spLocks noGrp="1"/>
          </p:cNvSpPr>
          <p:nvPr>
            <p:ph type="title"/>
          </p:nvPr>
        </p:nvSpPr>
        <p:spPr/>
        <p:txBody>
          <a:bodyPr/>
          <a:lstStyle/>
          <a:p>
            <a:r>
              <a:rPr lang="en-US" dirty="0"/>
              <a:t>Mission Statement Examples</a:t>
            </a:r>
          </a:p>
        </p:txBody>
      </p:sp>
      <p:sp>
        <p:nvSpPr>
          <p:cNvPr id="3" name="Content Placeholder 2">
            <a:extLst>
              <a:ext uri="{FF2B5EF4-FFF2-40B4-BE49-F238E27FC236}">
                <a16:creationId xmlns:a16="http://schemas.microsoft.com/office/drawing/2014/main" id="{56A18B25-E45B-DE43-96CF-8F239B2C75D8}"/>
              </a:ext>
            </a:extLst>
          </p:cNvPr>
          <p:cNvSpPr>
            <a:spLocks noGrp="1"/>
          </p:cNvSpPr>
          <p:nvPr>
            <p:ph idx="1"/>
          </p:nvPr>
        </p:nvSpPr>
        <p:spPr/>
        <p:txBody>
          <a:bodyPr>
            <a:normAutofit lnSpcReduction="10000"/>
          </a:bodyPr>
          <a:lstStyle/>
          <a:p>
            <a:r>
              <a:rPr lang="en-US" dirty="0"/>
              <a:t>ABC Transit shall provide for a variety of transportation needs in a cost-effective and efficient manner for all the residents of our community. We are committed to providing safe, reliable, courteous, accessible, and user-friendly services to our customers.</a:t>
            </a:r>
          </a:p>
          <a:p>
            <a:r>
              <a:rPr lang="en-US" dirty="0"/>
              <a:t>XYZ Transit Authority strengthens and connects communities enabling individuals to pursue a fuller life with greater ease and convenience by leading through partnering, planning, and wise investment of physical, economic, and human resources.</a:t>
            </a:r>
          </a:p>
        </p:txBody>
      </p:sp>
    </p:spTree>
    <p:extLst>
      <p:ext uri="{BB962C8B-B14F-4D97-AF65-F5344CB8AC3E}">
        <p14:creationId xmlns:p14="http://schemas.microsoft.com/office/powerpoint/2010/main" val="1868096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rrowheads="1"/>
          </p:cNvSpPr>
          <p:nvPr>
            <p:ph type="title"/>
          </p:nvPr>
        </p:nvSpPr>
        <p:spPr/>
        <p:txBody>
          <a:bodyPr/>
          <a:lstStyle/>
          <a:p>
            <a:pPr eaLnBrk="1" hangingPunct="1"/>
            <a:r>
              <a:rPr lang="en-US" dirty="0">
                <a:effectLst>
                  <a:outerShdw blurRad="38100" dist="38100" dir="2700000" algn="tl">
                    <a:srgbClr val="C0C0C0"/>
                  </a:outerShdw>
                </a:effectLst>
              </a:rPr>
              <a:t>Organization’</a:t>
            </a:r>
            <a:r>
              <a:rPr lang="en-US" altLang="ja-JP" dirty="0">
                <a:effectLst>
                  <a:outerShdw blurRad="38100" dist="38100" dir="2700000" algn="tl">
                    <a:srgbClr val="C0C0C0"/>
                  </a:outerShdw>
                </a:effectLst>
              </a:rPr>
              <a:t>s Values</a:t>
            </a:r>
            <a:endParaRPr lang="en-US" dirty="0">
              <a:effectLst>
                <a:outerShdw blurRad="38100" dist="38100" dir="2700000" algn="tl">
                  <a:srgbClr val="C0C0C0"/>
                </a:outerShdw>
              </a:effectLst>
            </a:endParaRPr>
          </a:p>
        </p:txBody>
      </p:sp>
      <p:sp>
        <p:nvSpPr>
          <p:cNvPr id="137219" name="Rectangle 3"/>
          <p:cNvSpPr>
            <a:spLocks noGrp="1" noChangeArrowheads="1"/>
          </p:cNvSpPr>
          <p:nvPr>
            <p:ph idx="1"/>
          </p:nvPr>
        </p:nvSpPr>
        <p:spPr/>
        <p:txBody>
          <a:bodyPr>
            <a:normAutofit/>
          </a:bodyPr>
          <a:lstStyle/>
          <a:p>
            <a:pPr eaLnBrk="1" hangingPunct="1">
              <a:lnSpc>
                <a:spcPct val="90000"/>
              </a:lnSpc>
            </a:pPr>
            <a:r>
              <a:rPr lang="en-US" sz="2200" dirty="0">
                <a:effectLst>
                  <a:outerShdw blurRad="38100" dist="38100" dir="2700000" algn="tl">
                    <a:srgbClr val="C0C0C0"/>
                  </a:outerShdw>
                </a:effectLst>
              </a:rPr>
              <a:t>Take personal responsibility to be well rested and free of the influence of drugs or alcohol or any substances that affect behavior or job performance.</a:t>
            </a:r>
          </a:p>
          <a:p>
            <a:pPr eaLnBrk="1" hangingPunct="1">
              <a:lnSpc>
                <a:spcPct val="90000"/>
              </a:lnSpc>
            </a:pPr>
            <a:r>
              <a:rPr lang="en-US" sz="2200" dirty="0">
                <a:effectLst>
                  <a:outerShdw blurRad="38100" dist="38100" dir="2700000" algn="tl">
                    <a:srgbClr val="C0C0C0"/>
                  </a:outerShdw>
                </a:effectLst>
              </a:rPr>
              <a:t>To put safety ahead of schedule. Follow all safety rules, pay serious attention to defensive driving and not engage in high risk activities.</a:t>
            </a:r>
          </a:p>
          <a:p>
            <a:pPr eaLnBrk="1" hangingPunct="1">
              <a:lnSpc>
                <a:spcPct val="90000"/>
              </a:lnSpc>
            </a:pPr>
            <a:r>
              <a:rPr lang="en-US" sz="2200" dirty="0">
                <a:effectLst>
                  <a:outerShdw blurRad="38100" dist="38100" dir="2700000" algn="tl">
                    <a:srgbClr val="C0C0C0"/>
                  </a:outerShdw>
                </a:effectLst>
              </a:rPr>
              <a:t>As a professional, to learn ways to improve our performance on the job. To learn through on-going re-education and training. To take the performance review process seriously.</a:t>
            </a:r>
          </a:p>
          <a:p>
            <a:pPr eaLnBrk="1" hangingPunct="1">
              <a:lnSpc>
                <a:spcPct val="90000"/>
              </a:lnSpc>
            </a:pPr>
            <a:r>
              <a:rPr lang="en-US" sz="2200" dirty="0">
                <a:effectLst>
                  <a:outerShdw blurRad="38100" dist="38100" dir="2700000" algn="tl">
                    <a:srgbClr val="C0C0C0"/>
                  </a:outerShdw>
                </a:effectLst>
              </a:rPr>
              <a:t>To take the performance review process seriously.</a:t>
            </a:r>
          </a:p>
        </p:txBody>
      </p:sp>
    </p:spTree>
    <p:extLst>
      <p:ext uri="{BB962C8B-B14F-4D97-AF65-F5344CB8AC3E}">
        <p14:creationId xmlns:p14="http://schemas.microsoft.com/office/powerpoint/2010/main" val="4004147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rrowheads="1"/>
          </p:cNvSpPr>
          <p:nvPr>
            <p:ph type="title"/>
          </p:nvPr>
        </p:nvSpPr>
        <p:spPr/>
        <p:txBody>
          <a:bodyPr/>
          <a:lstStyle/>
          <a:p>
            <a:pPr eaLnBrk="1" hangingPunct="1"/>
            <a:r>
              <a:rPr lang="en-US" dirty="0">
                <a:effectLst>
                  <a:outerShdw blurRad="38100" dist="38100" dir="2700000" algn="tl">
                    <a:srgbClr val="C0C0C0"/>
                  </a:outerShdw>
                </a:effectLst>
              </a:rPr>
              <a:t>Organization’</a:t>
            </a:r>
            <a:r>
              <a:rPr lang="en-US" altLang="ja-JP" dirty="0">
                <a:effectLst>
                  <a:outerShdw blurRad="38100" dist="38100" dir="2700000" algn="tl">
                    <a:srgbClr val="C0C0C0"/>
                  </a:outerShdw>
                </a:effectLst>
              </a:rPr>
              <a:t>s Values</a:t>
            </a:r>
            <a:endParaRPr lang="en-US" dirty="0">
              <a:effectLst>
                <a:outerShdw blurRad="38100" dist="38100" dir="2700000" algn="tl">
                  <a:srgbClr val="C0C0C0"/>
                </a:outerShdw>
              </a:effectLst>
            </a:endParaRPr>
          </a:p>
        </p:txBody>
      </p:sp>
      <p:sp>
        <p:nvSpPr>
          <p:cNvPr id="139267" name="Rectangle 3"/>
          <p:cNvSpPr>
            <a:spLocks noGrp="1" noChangeArrowheads="1"/>
          </p:cNvSpPr>
          <p:nvPr>
            <p:ph idx="1"/>
          </p:nvPr>
        </p:nvSpPr>
        <p:spPr/>
        <p:txBody>
          <a:bodyPr>
            <a:normAutofit/>
          </a:bodyPr>
          <a:lstStyle/>
          <a:p>
            <a:pPr eaLnBrk="1" hangingPunct="1"/>
            <a:r>
              <a:rPr lang="en-US" sz="2200" dirty="0">
                <a:effectLst>
                  <a:outerShdw blurRad="38100" dist="38100" dir="2700000" algn="tl">
                    <a:srgbClr val="C0C0C0"/>
                  </a:outerShdw>
                </a:effectLst>
              </a:rPr>
              <a:t>Respect that the tools of our trade are purchased by our community through tax dollars and so I will diligently care for the equipment and be caring of our work environment. </a:t>
            </a:r>
          </a:p>
          <a:p>
            <a:pPr eaLnBrk="1" hangingPunct="1"/>
            <a:r>
              <a:rPr lang="en-US" sz="2200" dirty="0">
                <a:effectLst>
                  <a:outerShdw blurRad="38100" dist="38100" dir="2700000" algn="tl">
                    <a:srgbClr val="C0C0C0"/>
                  </a:outerShdw>
                </a:effectLst>
              </a:rPr>
              <a:t>To understand that our organization is made up of a very diverse workforce and therefore, we will respect the rights of individuals to be different from us. Rules will be applied fairly while honoring individuals </a:t>
            </a:r>
            <a:r>
              <a:rPr lang="en-US" altLang="ja-JP" sz="2200" dirty="0">
                <a:effectLst>
                  <a:outerShdw blurRad="38100" dist="38100" dir="2700000" algn="tl">
                    <a:srgbClr val="C0C0C0"/>
                  </a:outerShdw>
                </a:effectLst>
              </a:rPr>
              <a:t>special needs. Confidentiality of personal or sensitive information will be diligently protected.  </a:t>
            </a:r>
            <a:endParaRPr lang="en-US" sz="2200" dirty="0">
              <a:effectLst>
                <a:outerShdw blurRad="38100" dist="38100" dir="2700000" algn="tl">
                  <a:srgbClr val="C0C0C0"/>
                </a:outerShdw>
              </a:effectLst>
            </a:endParaRPr>
          </a:p>
        </p:txBody>
      </p:sp>
    </p:spTree>
    <p:extLst>
      <p:ext uri="{BB962C8B-B14F-4D97-AF65-F5344CB8AC3E}">
        <p14:creationId xmlns:p14="http://schemas.microsoft.com/office/powerpoint/2010/main" val="3779031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rrowheads="1"/>
          </p:cNvSpPr>
          <p:nvPr>
            <p:ph type="title"/>
          </p:nvPr>
        </p:nvSpPr>
        <p:spPr/>
        <p:txBody>
          <a:bodyPr/>
          <a:lstStyle/>
          <a:p>
            <a:pPr eaLnBrk="1" hangingPunct="1"/>
            <a:r>
              <a:rPr lang="en-US" dirty="0">
                <a:effectLst>
                  <a:outerShdw blurRad="38100" dist="38100" dir="2700000" algn="tl">
                    <a:srgbClr val="C0C0C0"/>
                  </a:outerShdw>
                </a:effectLst>
              </a:rPr>
              <a:t>Organization’</a:t>
            </a:r>
            <a:r>
              <a:rPr lang="en-US" altLang="ja-JP" dirty="0">
                <a:effectLst>
                  <a:outerShdw blurRad="38100" dist="38100" dir="2700000" algn="tl">
                    <a:srgbClr val="C0C0C0"/>
                  </a:outerShdw>
                </a:effectLst>
              </a:rPr>
              <a:t>s Values</a:t>
            </a:r>
            <a:endParaRPr lang="en-US" dirty="0">
              <a:effectLst>
                <a:outerShdw blurRad="38100" dist="38100" dir="2700000" algn="tl">
                  <a:srgbClr val="C0C0C0"/>
                </a:outerShdw>
              </a:effectLst>
            </a:endParaRPr>
          </a:p>
        </p:txBody>
      </p:sp>
      <p:sp>
        <p:nvSpPr>
          <p:cNvPr id="140291" name="Rectangle 3"/>
          <p:cNvSpPr>
            <a:spLocks noGrp="1" noChangeArrowheads="1"/>
          </p:cNvSpPr>
          <p:nvPr>
            <p:ph idx="1"/>
          </p:nvPr>
        </p:nvSpPr>
        <p:spPr>
          <a:xfrm>
            <a:off x="549275" y="1600201"/>
            <a:ext cx="8042276" cy="3444410"/>
          </a:xfrm>
        </p:spPr>
        <p:txBody>
          <a:bodyPr>
            <a:normAutofit/>
          </a:bodyPr>
          <a:lstStyle/>
          <a:p>
            <a:pPr eaLnBrk="1" hangingPunct="1"/>
            <a:r>
              <a:rPr lang="en-US" sz="2200" dirty="0">
                <a:effectLst>
                  <a:outerShdw blurRad="38100" dist="38100" dir="2700000" algn="tl">
                    <a:srgbClr val="C0C0C0"/>
                  </a:outerShdw>
                </a:effectLst>
              </a:rPr>
              <a:t>We acknowledge that customers are our business. That each person who contacts us or uses the service is the every essence of why our organization is necessary. We understand that our mission is to provide safe, on-time service which people can depend on. We will treat our customers with dignity regardless of their age, gender race, religious beliefs, disabilities, economic or social status. We acknowledge that while the customer may not always be right, they always deserve dignity and respect.</a:t>
            </a:r>
          </a:p>
        </p:txBody>
      </p:sp>
    </p:spTree>
    <p:extLst>
      <p:ext uri="{BB962C8B-B14F-4D97-AF65-F5344CB8AC3E}">
        <p14:creationId xmlns:p14="http://schemas.microsoft.com/office/powerpoint/2010/main" val="1976761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rrowheads="1"/>
          </p:cNvSpPr>
          <p:nvPr>
            <p:ph type="title"/>
          </p:nvPr>
        </p:nvSpPr>
        <p:spPr/>
        <p:txBody>
          <a:bodyPr/>
          <a:lstStyle/>
          <a:p>
            <a:pPr eaLnBrk="1" hangingPunct="1"/>
            <a:r>
              <a:rPr lang="en-US" dirty="0">
                <a:effectLst>
                  <a:outerShdw blurRad="38100" dist="38100" dir="2700000" algn="tl">
                    <a:srgbClr val="C0C0C0"/>
                  </a:outerShdw>
                </a:effectLst>
              </a:rPr>
              <a:t>Organization’</a:t>
            </a:r>
            <a:r>
              <a:rPr lang="en-US" altLang="ja-JP" dirty="0">
                <a:effectLst>
                  <a:outerShdw blurRad="38100" dist="38100" dir="2700000" algn="tl">
                    <a:srgbClr val="C0C0C0"/>
                  </a:outerShdw>
                </a:effectLst>
              </a:rPr>
              <a:t>s Values</a:t>
            </a:r>
            <a:endParaRPr lang="en-US" dirty="0">
              <a:effectLst>
                <a:outerShdw blurRad="38100" dist="38100" dir="2700000" algn="tl">
                  <a:srgbClr val="C0C0C0"/>
                </a:outerShdw>
              </a:effectLst>
            </a:endParaRPr>
          </a:p>
        </p:txBody>
      </p:sp>
      <p:sp>
        <p:nvSpPr>
          <p:cNvPr id="141315" name="Rectangle 3"/>
          <p:cNvSpPr>
            <a:spLocks noGrp="1" noChangeArrowheads="1"/>
          </p:cNvSpPr>
          <p:nvPr>
            <p:ph idx="1"/>
          </p:nvPr>
        </p:nvSpPr>
        <p:spPr/>
        <p:txBody>
          <a:bodyPr>
            <a:normAutofit/>
          </a:bodyPr>
          <a:lstStyle/>
          <a:p>
            <a:pPr eaLnBrk="1" hangingPunct="1">
              <a:lnSpc>
                <a:spcPct val="80000"/>
              </a:lnSpc>
            </a:pPr>
            <a:r>
              <a:rPr lang="en-US" sz="2200" dirty="0">
                <a:effectLst>
                  <a:outerShdw blurRad="38100" dist="38100" dir="2700000" algn="tl">
                    <a:srgbClr val="C0C0C0"/>
                  </a:outerShdw>
                </a:effectLst>
              </a:rPr>
              <a:t>We acknowledge that we are professionals who will look and act as professionals. This will start with personal responsibility to care for our hygiene, be neat in our appearance and in clean and appropriate clothing or uniforms. We will be positive with the public when speaking about our organization. We will embrace the organization</a:t>
            </a:r>
            <a:r>
              <a:rPr lang="ja-JP" altLang="en-US" sz="2200" dirty="0">
                <a:effectLst>
                  <a:outerShdw blurRad="38100" dist="38100" dir="2700000" algn="tl">
                    <a:srgbClr val="C0C0C0"/>
                  </a:outerShdw>
                </a:effectLst>
              </a:rPr>
              <a:t>’</a:t>
            </a:r>
            <a:r>
              <a:rPr lang="en-US" altLang="ja-JP" sz="2200" dirty="0">
                <a:effectLst>
                  <a:outerShdw blurRad="38100" dist="38100" dir="2700000" algn="tl">
                    <a:srgbClr val="C0C0C0"/>
                  </a:outerShdw>
                </a:effectLst>
              </a:rPr>
              <a:t>s values and apply them to co-workers and customers.</a:t>
            </a:r>
          </a:p>
          <a:p>
            <a:pPr marL="0" indent="0" eaLnBrk="1" hangingPunct="1">
              <a:lnSpc>
                <a:spcPct val="80000"/>
              </a:lnSpc>
              <a:buNone/>
            </a:pPr>
            <a:endParaRPr lang="en-US" altLang="ja-JP" sz="2200" dirty="0">
              <a:effectLst>
                <a:outerShdw blurRad="38100" dist="38100" dir="2700000" algn="tl">
                  <a:srgbClr val="C0C0C0"/>
                </a:outerShdw>
              </a:effectLst>
            </a:endParaRPr>
          </a:p>
          <a:p>
            <a:pPr eaLnBrk="1" hangingPunct="1">
              <a:lnSpc>
                <a:spcPct val="80000"/>
              </a:lnSpc>
            </a:pPr>
            <a:r>
              <a:rPr lang="en-US" sz="2200" dirty="0">
                <a:effectLst>
                  <a:outerShdw blurRad="38100" dist="38100" dir="2700000" algn="tl">
                    <a:srgbClr val="C0C0C0"/>
                  </a:outerShdw>
                </a:effectLst>
              </a:rPr>
              <a:t>These value performance codes will apply to all employees, both labor and management. </a:t>
            </a:r>
          </a:p>
        </p:txBody>
      </p:sp>
    </p:spTree>
    <p:extLst>
      <p:ext uri="{BB962C8B-B14F-4D97-AF65-F5344CB8AC3E}">
        <p14:creationId xmlns:p14="http://schemas.microsoft.com/office/powerpoint/2010/main" val="16277916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2195</TotalTime>
  <Words>2161</Words>
  <Application>Microsoft Macintosh PowerPoint</Application>
  <PresentationFormat>On-screen Show (4:3)</PresentationFormat>
  <Paragraphs>322</Paragraphs>
  <Slides>47</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47</vt:i4>
      </vt:variant>
    </vt:vector>
  </HeadingPairs>
  <TitlesOfParts>
    <vt:vector size="56" baseType="lpstr">
      <vt:lpstr>ＭＳ Ｐゴシック</vt:lpstr>
      <vt:lpstr>Arial</vt:lpstr>
      <vt:lpstr>Calibri</vt:lpstr>
      <vt:lpstr>Garamond</vt:lpstr>
      <vt:lpstr>News Gothic MT</vt:lpstr>
      <vt:lpstr>Times New Roman</vt:lpstr>
      <vt:lpstr>Wingdings</vt:lpstr>
      <vt:lpstr>Wingdings 2</vt:lpstr>
      <vt:lpstr>Breeze</vt:lpstr>
      <vt:lpstr>Recruiting and Building a Sustainable Driver Workforce</vt:lpstr>
      <vt:lpstr>Recruitment Challenges</vt:lpstr>
      <vt:lpstr>What are the Workforce Issues for our industry?</vt:lpstr>
      <vt:lpstr>Mission Statement</vt:lpstr>
      <vt:lpstr>Mission Statement Examples</vt:lpstr>
      <vt:lpstr>Organization’s Values</vt:lpstr>
      <vt:lpstr>Organization’s Values</vt:lpstr>
      <vt:lpstr>Organization’s Values</vt:lpstr>
      <vt:lpstr>Organization’s Values</vt:lpstr>
      <vt:lpstr>Applying Values to Work</vt:lpstr>
      <vt:lpstr>Performance Code</vt:lpstr>
      <vt:lpstr>Attracting and Selecting  the Right Employees</vt:lpstr>
      <vt:lpstr>Finding, Hiring, and Keeping the Right People is Critical for any Organization</vt:lpstr>
      <vt:lpstr>Why You Still Haven’t Filled the Position</vt:lpstr>
      <vt:lpstr>Characteristics of ADA  Paratransit Drivers </vt:lpstr>
      <vt:lpstr>Developing and Retaining  a Driver Workforce</vt:lpstr>
      <vt:lpstr>Recruitment Methods</vt:lpstr>
      <vt:lpstr>Recruitment Methods</vt:lpstr>
      <vt:lpstr>Innovative Recruitment Tools</vt:lpstr>
      <vt:lpstr>Innovative Recruitment Tools</vt:lpstr>
      <vt:lpstr>Innovative Recruitment Tools</vt:lpstr>
      <vt:lpstr>Innovative Recruitment Tools</vt:lpstr>
      <vt:lpstr>Effective Recruiting Approaches</vt:lpstr>
      <vt:lpstr>Effective Recruiting Approaches</vt:lpstr>
      <vt:lpstr>Successful Driver Recruitment Methods</vt:lpstr>
      <vt:lpstr>Recruitment and Social Media</vt:lpstr>
      <vt:lpstr>Employees Hired</vt:lpstr>
      <vt:lpstr>How Transit Drivers  Look for Employment</vt:lpstr>
      <vt:lpstr>Branding Your  Transit Agency</vt:lpstr>
      <vt:lpstr>Social Media:  Transit Agency Branding</vt:lpstr>
      <vt:lpstr>Social Media Best Practices</vt:lpstr>
      <vt:lpstr>Realistic Job Preview</vt:lpstr>
      <vt:lpstr>Social Media Paratransit Ad</vt:lpstr>
      <vt:lpstr>Optimizing Your  Job Description</vt:lpstr>
      <vt:lpstr>Job Descriptions</vt:lpstr>
      <vt:lpstr>What Transit Managers Think Drivers Value</vt:lpstr>
      <vt:lpstr>What Drivers Value </vt:lpstr>
      <vt:lpstr>Interview Discussion</vt:lpstr>
      <vt:lpstr>Interviewing</vt:lpstr>
      <vt:lpstr>Telephone Interview</vt:lpstr>
      <vt:lpstr>Selection Guidelines Hiring Decisions</vt:lpstr>
      <vt:lpstr>Selection</vt:lpstr>
      <vt:lpstr>Recruitment Best Practices</vt:lpstr>
      <vt:lpstr>Recruitment Best Practices</vt:lpstr>
      <vt:lpstr>Recruitment Summary</vt:lpstr>
      <vt:lpstr>PowerPoint Presentation</vt:lpstr>
      <vt:lpstr>PowerPoint Presentation</vt:lpstr>
    </vt:vector>
  </TitlesOfParts>
  <Company>CTAA</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Recruiting a Sustainable  Driver Workforce</dc:title>
  <dc:creator>Caryn Souza</dc:creator>
  <cp:lastModifiedBy>Microsoft Office User</cp:lastModifiedBy>
  <cp:revision>116</cp:revision>
  <cp:lastPrinted>2019-10-07T14:53:47Z</cp:lastPrinted>
  <dcterms:created xsi:type="dcterms:W3CDTF">2018-05-04T17:59:47Z</dcterms:created>
  <dcterms:modified xsi:type="dcterms:W3CDTF">2019-10-17T01:34:25Z</dcterms:modified>
</cp:coreProperties>
</file>