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322" r:id="rId3"/>
    <p:sldId id="317" r:id="rId4"/>
    <p:sldId id="318" r:id="rId5"/>
    <p:sldId id="319" r:id="rId6"/>
    <p:sldId id="309" r:id="rId7"/>
    <p:sldId id="435" r:id="rId8"/>
    <p:sldId id="257" r:id="rId9"/>
    <p:sldId id="313" r:id="rId10"/>
    <p:sldId id="320" r:id="rId11"/>
    <p:sldId id="308" r:id="rId12"/>
  </p:sldIdLst>
  <p:sldSz cx="12192000" cy="6858000"/>
  <p:notesSz cx="7010400" cy="9296400"/>
  <p:custDataLst>
    <p:tags r:id="rId1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CC3D2E7-D4F6-4170-9428-74ABC5DCCA24}">
          <p14:sldIdLst>
            <p14:sldId id="322"/>
            <p14:sldId id="317"/>
            <p14:sldId id="318"/>
            <p14:sldId id="319"/>
            <p14:sldId id="309"/>
            <p14:sldId id="435"/>
            <p14:sldId id="257"/>
            <p14:sldId id="313"/>
            <p14:sldId id="320"/>
            <p14:sldId id="3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Gary" initials="CG" lastIdx="1" clrIdx="0">
    <p:extLst>
      <p:ext uri="{19B8F6BF-5375-455C-9EA6-DF929625EA0E}">
        <p15:presenceInfo xmlns:p15="http://schemas.microsoft.com/office/powerpoint/2012/main" userId="S-1-5-21-45710892-1888355708-794563710-53074" providerId="AD"/>
      </p:ext>
    </p:extLst>
  </p:cmAuthor>
  <p:cmAuthor id="2" name="Dake, Matthew" initials="DM" lastIdx="0" clrIdx="1">
    <p:extLst>
      <p:ext uri="{19B8F6BF-5375-455C-9EA6-DF929625EA0E}">
        <p15:presenceInfo xmlns:p15="http://schemas.microsoft.com/office/powerpoint/2012/main" userId="S::Matthew.Dake@metrotransit.org::7f99523c-3388-45ca-8d43-44013f933a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05594"/>
    <a:srgbClr val="B4DE86"/>
    <a:srgbClr val="F8F8F8"/>
    <a:srgbClr val="3392E9"/>
    <a:srgbClr val="FCEA04"/>
    <a:srgbClr val="FC0128"/>
    <a:srgbClr val="146CBC"/>
    <a:srgbClr val="0033CC"/>
    <a:srgbClr val="0033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7" autoAdjust="0"/>
    <p:restoredTop sz="92848" autoAdjust="0"/>
  </p:normalViewPr>
  <p:slideViewPr>
    <p:cSldViewPr snapToGrid="0">
      <p:cViewPr varScale="1">
        <p:scale>
          <a:sx n="106" d="100"/>
          <a:sy n="106" d="100"/>
        </p:scale>
        <p:origin x="354"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2A4279B-AA99-4B34-864E-BD38703F8DE2}"/>
              </a:ext>
            </a:extLst>
          </p:cNvPr>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dirty="0"/>
          </a:p>
        </p:txBody>
      </p:sp>
      <p:sp>
        <p:nvSpPr>
          <p:cNvPr id="14339" name="Rectangle 3">
            <a:extLst>
              <a:ext uri="{FF2B5EF4-FFF2-40B4-BE49-F238E27FC236}">
                <a16:creationId xmlns:a16="http://schemas.microsoft.com/office/drawing/2014/main" id="{2033671E-9288-48D4-A201-CD701F4640CB}"/>
              </a:ext>
            </a:extLst>
          </p:cNvPr>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dirty="0"/>
          </a:p>
        </p:txBody>
      </p:sp>
      <p:sp>
        <p:nvSpPr>
          <p:cNvPr id="14340" name="Rectangle 4">
            <a:extLst>
              <a:ext uri="{FF2B5EF4-FFF2-40B4-BE49-F238E27FC236}">
                <a16:creationId xmlns:a16="http://schemas.microsoft.com/office/drawing/2014/main" id="{D32709E9-15D8-47EF-95FD-24E3D1660ED3}"/>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a:extLst>
              <a:ext uri="{FF2B5EF4-FFF2-40B4-BE49-F238E27FC236}">
                <a16:creationId xmlns:a16="http://schemas.microsoft.com/office/drawing/2014/main" id="{B18F264A-2D09-47E3-B725-E41820DE8C54}"/>
              </a:ext>
            </a:extLst>
          </p:cNvPr>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2" name="Rectangle 6">
            <a:extLst>
              <a:ext uri="{FF2B5EF4-FFF2-40B4-BE49-F238E27FC236}">
                <a16:creationId xmlns:a16="http://schemas.microsoft.com/office/drawing/2014/main" id="{3286F93A-E7B5-4BFA-B7BF-475874322125}"/>
              </a:ext>
            </a:extLst>
          </p:cNvPr>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dirty="0"/>
          </a:p>
        </p:txBody>
      </p:sp>
      <p:sp>
        <p:nvSpPr>
          <p:cNvPr id="14343" name="Rectangle 7">
            <a:extLst>
              <a:ext uri="{FF2B5EF4-FFF2-40B4-BE49-F238E27FC236}">
                <a16:creationId xmlns:a16="http://schemas.microsoft.com/office/drawing/2014/main" id="{0641B826-A6AC-4BAF-8FFB-5DC14301795E}"/>
              </a:ext>
            </a:extLst>
          </p:cNvPr>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C43B6E60-AD34-4C60-AE75-CDA7EBF9409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3B6E60-AD34-4C60-AE75-CDA7EBF94099}" type="slidenum">
              <a:rPr lang="en-US" altLang="en-US" smtClean="0"/>
              <a:pPr/>
              <a:t>2</a:t>
            </a:fld>
            <a:endParaRPr lang="en-US" altLang="en-US" dirty="0"/>
          </a:p>
        </p:txBody>
      </p:sp>
    </p:spTree>
    <p:extLst>
      <p:ext uri="{BB962C8B-B14F-4D97-AF65-F5344CB8AC3E}">
        <p14:creationId xmlns:p14="http://schemas.microsoft.com/office/powerpoint/2010/main" val="112910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3B6E60-AD34-4C60-AE75-CDA7EBF94099}" type="slidenum">
              <a:rPr lang="en-US" altLang="en-US" smtClean="0"/>
              <a:pPr/>
              <a:t>3</a:t>
            </a:fld>
            <a:endParaRPr lang="en-US" altLang="en-US" dirty="0"/>
          </a:p>
        </p:txBody>
      </p:sp>
    </p:spTree>
    <p:extLst>
      <p:ext uri="{BB962C8B-B14F-4D97-AF65-F5344CB8AC3E}">
        <p14:creationId xmlns:p14="http://schemas.microsoft.com/office/powerpoint/2010/main" val="95399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3B6E60-AD34-4C60-AE75-CDA7EBF94099}" type="slidenum">
              <a:rPr lang="en-US" altLang="en-US" smtClean="0"/>
              <a:pPr/>
              <a:t>4</a:t>
            </a:fld>
            <a:endParaRPr lang="en-US" altLang="en-US" dirty="0"/>
          </a:p>
        </p:txBody>
      </p:sp>
    </p:spTree>
    <p:extLst>
      <p:ext uri="{BB962C8B-B14F-4D97-AF65-F5344CB8AC3E}">
        <p14:creationId xmlns:p14="http://schemas.microsoft.com/office/powerpoint/2010/main" val="297690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3B6E60-AD34-4C60-AE75-CDA7EBF94099}" type="slidenum">
              <a:rPr lang="en-US" altLang="en-US" smtClean="0"/>
              <a:pPr/>
              <a:t>5</a:t>
            </a:fld>
            <a:endParaRPr lang="en-US" altLang="en-US" dirty="0"/>
          </a:p>
        </p:txBody>
      </p:sp>
    </p:spTree>
    <p:extLst>
      <p:ext uri="{BB962C8B-B14F-4D97-AF65-F5344CB8AC3E}">
        <p14:creationId xmlns:p14="http://schemas.microsoft.com/office/powerpoint/2010/main" val="49252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a:t>Existing soil conditions and elevation of the site have lead to the design layout.  While the site is located next to a core service area, the site is on top of the infill area of Bassett Creek, thus there are a lot of soft organic soils that require a pile driven foundation system similar to a lot other developments in the area.  </a:t>
            </a:r>
          </a:p>
          <a:p>
            <a:endParaRPr lang="en-US" baseline="0" dirty="0"/>
          </a:p>
          <a:p>
            <a:r>
              <a:rPr lang="en-US" baseline="0" dirty="0"/>
              <a:t>The original concept design in 2011 had a bus slab on grade and structured roof for staff parking, but once it was determined that a bus slab on grade could settle up to 6” over the first 20 years and a structured slab was needed, the design flipped the staff parking to the existing grade and moved the structured slab into the air as it doesn’t matter if that structured slab is on the ground or 15’ in the air.  </a:t>
            </a:r>
          </a:p>
          <a:p>
            <a:endParaRPr lang="en-US" baseline="0" dirty="0"/>
          </a:p>
          <a:p>
            <a:r>
              <a:rPr lang="en-US" baseline="0" dirty="0"/>
              <a:t>The site elevation across the site, it raises 12’ from 10</a:t>
            </a:r>
            <a:r>
              <a:rPr lang="en-US" baseline="30000" dirty="0"/>
              <a:t>th</a:t>
            </a:r>
            <a:r>
              <a:rPr lang="en-US" baseline="0" dirty="0"/>
              <a:t> Ave to 11</a:t>
            </a:r>
            <a:r>
              <a:rPr lang="en-US" baseline="30000" dirty="0"/>
              <a:t>th</a:t>
            </a:r>
            <a:r>
              <a:rPr lang="en-US" baseline="0" dirty="0"/>
              <a:t> Ave, allowed the bus access point at a similar elevation of 11</a:t>
            </a:r>
            <a:r>
              <a:rPr lang="en-US" baseline="30000" dirty="0"/>
              <a:t>th</a:t>
            </a:r>
            <a:r>
              <a:rPr lang="en-US" baseline="0" dirty="0"/>
              <a:t> Avenue, thus the 2</a:t>
            </a:r>
            <a:r>
              <a:rPr lang="en-US" baseline="30000" dirty="0"/>
              <a:t>nd</a:t>
            </a:r>
            <a:r>
              <a:rPr lang="en-US" baseline="0" dirty="0"/>
              <a:t> level or main level of the facility better lines up with the access point off 11</a:t>
            </a:r>
            <a:r>
              <a:rPr lang="en-US" baseline="30000" dirty="0"/>
              <a:t>th</a:t>
            </a:r>
            <a:r>
              <a:rPr lang="en-US" baseline="0" dirty="0"/>
              <a:t> Avenue N.</a:t>
            </a:r>
          </a:p>
          <a:p>
            <a:endParaRPr lang="en-US" baseline="0" dirty="0"/>
          </a:p>
          <a:p>
            <a:r>
              <a:rPr lang="en-US" baseline="0" dirty="0"/>
              <a:t>At the beginning of the design, a sustainability workshop that focused on the overall work place environment to keep in mind not only energy efficiency, but Health, resilience, happiness, beauty, water and land balance of the project and staff.  The staff that use the  facility ranked how important 12 different goals to help guide the design process so we ensure that the building supports staff in their daily work.  Health (of employees), Resilience (minimize downtime for ops), Visionary (anticipate future needs/adaptability) were the top 3.</a:t>
            </a:r>
          </a:p>
          <a:p>
            <a:endParaRPr lang="en-US" baseline="0" dirty="0"/>
          </a:p>
          <a:p>
            <a:r>
              <a:rPr lang="en-US" baseline="0" dirty="0"/>
              <a:t>Some other specific items included the project that support </a:t>
            </a:r>
          </a:p>
          <a:p>
            <a:r>
              <a:rPr lang="en-US" baseline="0" dirty="0"/>
              <a:t>	Garage is future planning additional electrical infrastructure for more electric buses</a:t>
            </a:r>
          </a:p>
          <a:p>
            <a:r>
              <a:rPr lang="en-US" baseline="0" dirty="0"/>
              <a:t>	Instead of a metal panel wall, the design has a metal panel system that is used to pre-heat fresh air coming into the heating system that is projected to reduce the heating load 10%</a:t>
            </a:r>
          </a:p>
          <a:p>
            <a:r>
              <a:rPr lang="en-US" baseline="0" dirty="0"/>
              <a:t>	A system of pipes and tanks will collect, store, and treat rain water to be used in the first cycle of the bus wash, reducing potable water consumptions of the bus wash by 34%</a:t>
            </a:r>
          </a:p>
          <a:p>
            <a:r>
              <a:rPr lang="en-US" baseline="0" dirty="0"/>
              <a:t>	The average EUI of our buildings is around 80 </a:t>
            </a:r>
            <a:r>
              <a:rPr lang="en-US" baseline="0" dirty="0" err="1"/>
              <a:t>kbtu</a:t>
            </a:r>
            <a:r>
              <a:rPr lang="en-US" baseline="0" dirty="0"/>
              <a:t>/sf/</a:t>
            </a:r>
            <a:r>
              <a:rPr lang="en-US" baseline="0" dirty="0" err="1"/>
              <a:t>yr</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C22967F7-3619-400D-BA86-BBEA1A0DBB85}" type="slidenum">
              <a:rPr lang="en-US" smtClean="0"/>
              <a:pPr>
                <a:defRPr/>
              </a:pPr>
              <a:t>8</a:t>
            </a:fld>
            <a:endParaRPr lang="en-US" dirty="0"/>
          </a:p>
        </p:txBody>
      </p:sp>
    </p:spTree>
    <p:extLst>
      <p:ext uri="{BB962C8B-B14F-4D97-AF65-F5344CB8AC3E}">
        <p14:creationId xmlns:p14="http://schemas.microsoft.com/office/powerpoint/2010/main" val="198552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3B6E60-AD34-4C60-AE75-CDA7EBF94099}" type="slidenum">
              <a:rPr lang="en-US" altLang="en-US" smtClean="0"/>
              <a:pPr/>
              <a:t>9</a:t>
            </a:fld>
            <a:endParaRPr lang="en-US" altLang="en-US" dirty="0"/>
          </a:p>
        </p:txBody>
      </p:sp>
    </p:spTree>
    <p:extLst>
      <p:ext uri="{BB962C8B-B14F-4D97-AF65-F5344CB8AC3E}">
        <p14:creationId xmlns:p14="http://schemas.microsoft.com/office/powerpoint/2010/main" val="428445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Date Placeholder 3"/>
          <p:cNvSpPr>
            <a:spLocks noGrp="1"/>
          </p:cNvSpPr>
          <p:nvPr>
            <p:ph type="dt" sz="half" idx="10"/>
          </p:nvPr>
        </p:nvSpPr>
        <p:spPr>
          <a:xfrm>
            <a:off x="1320800" y="6248400"/>
            <a:ext cx="2844800" cy="476250"/>
          </a:xfrm>
        </p:spPr>
        <p:txBody>
          <a:bodyPr/>
          <a:lstStyle>
            <a:lvl1pPr>
              <a:defRPr/>
            </a:lvl1pPr>
          </a:lstStyle>
          <a:p>
            <a:fld id="{2B154356-5C92-41B4-84D5-09F7ED2E0751}" type="datetime1">
              <a:rPr lang="en-US" smtClean="0">
                <a:solidFill>
                  <a:prstClr val="black"/>
                </a:solidFill>
              </a:rPr>
              <a:t>10/2/2019</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Tree>
    <p:extLst>
      <p:ext uri="{BB962C8B-B14F-4D97-AF65-F5344CB8AC3E}">
        <p14:creationId xmlns:p14="http://schemas.microsoft.com/office/powerpoint/2010/main" val="34900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FB89633-A1AD-40AE-A6D6-6E64CC7178C3}" type="datetime1">
              <a:rPr lang="en-US" smtClean="0">
                <a:solidFill>
                  <a:prstClr val="black"/>
                </a:solidFill>
              </a:rPr>
              <a:t>10/2/2019</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11582400" y="6477000"/>
            <a:ext cx="609600" cy="381000"/>
          </a:xfrm>
          <a:prstGeom prst="rect">
            <a:avLst/>
          </a:prstGeom>
        </p:spPr>
        <p:txBody>
          <a:bodyPr/>
          <a:lstStyle>
            <a:lvl1pPr>
              <a:defRPr/>
            </a:lvl1pPr>
          </a:lstStyle>
          <a:p>
            <a:fld id="{8330C25C-88C2-4DA4-8DAD-DEABC8B98936}"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937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70" y="604843"/>
            <a:ext cx="2747433"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2667" y="604843"/>
            <a:ext cx="80391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CA01B3A-A1C6-4FFE-A3D4-3A0548533F9F}" type="datetime1">
              <a:rPr lang="en-US" smtClean="0">
                <a:solidFill>
                  <a:prstClr val="black"/>
                </a:solidFill>
              </a:rPr>
              <a:t>10/2/2019</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11582400" y="6477000"/>
            <a:ext cx="609600" cy="381000"/>
          </a:xfrm>
          <a:prstGeom prst="rect">
            <a:avLst/>
          </a:prstGeom>
        </p:spPr>
        <p:txBody>
          <a:bodyPr/>
          <a:lstStyle>
            <a:lvl1pPr>
              <a:defRPr/>
            </a:lvl1pPr>
          </a:lstStyle>
          <a:p>
            <a:fld id="{A666E32A-B2EA-47B0-810D-F3E02B922C0B}"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91791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F05D47-F9F6-44EC-83A6-EEBD91BA71FE}" type="datetime1">
              <a:rPr lang="en-US" altLang="en-US" smtClean="0"/>
              <a:t>10/2/2019</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D7920634-8D95-4C67-AF9D-AB5133628E6E}" type="slidenum">
              <a:rPr lang="en-US" altLang="en-US" smtClean="0"/>
              <a:pPr/>
              <a:t>‹#›</a:t>
            </a:fld>
            <a:endParaRPr lang="en-US" altLang="en-US" dirty="0"/>
          </a:p>
        </p:txBody>
      </p:sp>
    </p:spTree>
    <p:extLst>
      <p:ext uri="{BB962C8B-B14F-4D97-AF65-F5344CB8AC3E}">
        <p14:creationId xmlns:p14="http://schemas.microsoft.com/office/powerpoint/2010/main" val="2890700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E095F-F4D0-4ECF-AFF5-EC80D22046D9}" type="datetime1">
              <a:rPr lang="en-US" altLang="en-US" smtClean="0"/>
              <a:t>10/2/2019</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0E94F57F-B5C3-4C37-9459-37E25BBC1668}" type="slidenum">
              <a:rPr lang="en-US" altLang="en-US" smtClean="0"/>
              <a:pPr/>
              <a:t>‹#›</a:t>
            </a:fld>
            <a:endParaRPr lang="en-US" altLang="en-US" dirty="0"/>
          </a:p>
        </p:txBody>
      </p:sp>
    </p:spTree>
    <p:extLst>
      <p:ext uri="{BB962C8B-B14F-4D97-AF65-F5344CB8AC3E}">
        <p14:creationId xmlns:p14="http://schemas.microsoft.com/office/powerpoint/2010/main" val="2898152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E1B0D9-6806-45AC-A891-C8FB9B3E0116}" type="datetime1">
              <a:rPr lang="en-US" altLang="en-US" smtClean="0"/>
              <a:t>10/2/2019</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DF455138-9C87-4D94-8D9B-92CAB4F616BE}" type="slidenum">
              <a:rPr lang="en-US" altLang="en-US" smtClean="0"/>
              <a:pPr/>
              <a:t>‹#›</a:t>
            </a:fld>
            <a:endParaRPr lang="en-US" altLang="en-US" dirty="0"/>
          </a:p>
        </p:txBody>
      </p:sp>
    </p:spTree>
    <p:extLst>
      <p:ext uri="{BB962C8B-B14F-4D97-AF65-F5344CB8AC3E}">
        <p14:creationId xmlns:p14="http://schemas.microsoft.com/office/powerpoint/2010/main" val="4053553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4D8DB9-27C4-480E-810A-70630CDEE2A6}" type="datetime1">
              <a:rPr lang="en-US" altLang="en-US" smtClean="0"/>
              <a:t>10/2/2019</a:t>
            </a:fld>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24985577-4A6F-47B6-8086-A0CF847F74E4}" type="slidenum">
              <a:rPr lang="en-US" altLang="en-US" smtClean="0"/>
              <a:pPr/>
              <a:t>‹#›</a:t>
            </a:fld>
            <a:endParaRPr lang="en-US" altLang="en-US" dirty="0"/>
          </a:p>
        </p:txBody>
      </p:sp>
    </p:spTree>
    <p:extLst>
      <p:ext uri="{BB962C8B-B14F-4D97-AF65-F5344CB8AC3E}">
        <p14:creationId xmlns:p14="http://schemas.microsoft.com/office/powerpoint/2010/main" val="651442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D0DE5D-AB00-4522-B27B-44DA05953ABB}" type="datetime1">
              <a:rPr lang="en-US" altLang="en-US" smtClean="0"/>
              <a:t>10/2/2019</a:t>
            </a:fld>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6E5A4404-E0FA-48EB-B388-02338519AFAD}" type="slidenum">
              <a:rPr lang="en-US" altLang="en-US" smtClean="0"/>
              <a:pPr/>
              <a:t>‹#›</a:t>
            </a:fld>
            <a:endParaRPr lang="en-US" altLang="en-US" dirty="0"/>
          </a:p>
        </p:txBody>
      </p:sp>
    </p:spTree>
    <p:extLst>
      <p:ext uri="{BB962C8B-B14F-4D97-AF65-F5344CB8AC3E}">
        <p14:creationId xmlns:p14="http://schemas.microsoft.com/office/powerpoint/2010/main" val="12430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0E3607-C996-4BFD-9432-888D52DBB717}" type="datetime1">
              <a:rPr lang="en-US" altLang="en-US" smtClean="0"/>
              <a:t>10/2/2019</a:t>
            </a:fld>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04E3D85C-336F-4FFE-A096-D01ECCD336B1}" type="slidenum">
              <a:rPr lang="en-US" altLang="en-US" smtClean="0"/>
              <a:pPr/>
              <a:t>‹#›</a:t>
            </a:fld>
            <a:endParaRPr lang="en-US" altLang="en-US" dirty="0"/>
          </a:p>
        </p:txBody>
      </p:sp>
    </p:spTree>
    <p:extLst>
      <p:ext uri="{BB962C8B-B14F-4D97-AF65-F5344CB8AC3E}">
        <p14:creationId xmlns:p14="http://schemas.microsoft.com/office/powerpoint/2010/main" val="2981647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A5939-2467-40AD-933E-FC9B24DA6960}" type="datetime1">
              <a:rPr lang="en-US" altLang="en-US" smtClean="0"/>
              <a:t>10/2/2019</a:t>
            </a:fld>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5F265B73-F25E-4991-81F7-B9449C9EC001}" type="slidenum">
              <a:rPr lang="en-US" altLang="en-US" smtClean="0"/>
              <a:pPr/>
              <a:t>‹#›</a:t>
            </a:fld>
            <a:endParaRPr lang="en-US" altLang="en-US" dirty="0"/>
          </a:p>
        </p:txBody>
      </p:sp>
    </p:spTree>
    <p:extLst>
      <p:ext uri="{BB962C8B-B14F-4D97-AF65-F5344CB8AC3E}">
        <p14:creationId xmlns:p14="http://schemas.microsoft.com/office/powerpoint/2010/main" val="1816546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F444D0-3EC7-4215-9543-AB27B8FB6C04}" type="datetime1">
              <a:rPr lang="en-US" altLang="en-US" smtClean="0"/>
              <a:t>10/2/2019</a:t>
            </a:fld>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37A66179-A36E-4166-96A2-A955EE1804D1}" type="slidenum">
              <a:rPr lang="en-US" altLang="en-US" smtClean="0"/>
              <a:pPr/>
              <a:t>‹#›</a:t>
            </a:fld>
            <a:endParaRPr lang="en-US" altLang="en-US" dirty="0"/>
          </a:p>
        </p:txBody>
      </p:sp>
    </p:spTree>
    <p:extLst>
      <p:ext uri="{BB962C8B-B14F-4D97-AF65-F5344CB8AC3E}">
        <p14:creationId xmlns:p14="http://schemas.microsoft.com/office/powerpoint/2010/main" val="380101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0972800" cy="60960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27200" y="6245225"/>
            <a:ext cx="1727200" cy="476250"/>
          </a:xfrm>
        </p:spPr>
        <p:txBody>
          <a:bodyPr/>
          <a:lstStyle>
            <a:lvl1pPr>
              <a:defRPr/>
            </a:lvl1pPr>
          </a:lstStyle>
          <a:p>
            <a:fld id="{9F1E62FC-342B-4C73-994F-034955335467}" type="datetime1">
              <a:rPr lang="en-US" smtClean="0">
                <a:solidFill>
                  <a:prstClr val="black"/>
                </a:solidFill>
              </a:rPr>
              <a:t>10/2/2019</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6" name="Slide Number Placeholder 6"/>
          <p:cNvSpPr>
            <a:spLocks noGrp="1"/>
          </p:cNvSpPr>
          <p:nvPr>
            <p:ph type="sldNum" sz="quarter" idx="12"/>
          </p:nvPr>
        </p:nvSpPr>
        <p:spPr>
          <a:xfrm>
            <a:off x="11582400" y="6477000"/>
            <a:ext cx="609600" cy="381000"/>
          </a:xfrm>
          <a:prstGeom prst="rect">
            <a:avLst/>
          </a:prstGeom>
        </p:spPr>
        <p:txBody>
          <a:bodyPr/>
          <a:lstStyle>
            <a:lvl1pPr>
              <a:defRPr sz="1600"/>
            </a:lvl1pPr>
          </a:lstStyle>
          <a:p>
            <a:fld id="{979E67D6-9116-49DE-91BE-30BF03FD100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07302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6EEB42-8421-471D-ACE3-83729893F510}" type="datetime1">
              <a:rPr lang="en-US" altLang="en-US" smtClean="0"/>
              <a:t>10/2/2019</a:t>
            </a:fld>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4D4838C9-0A28-45AF-B6F4-0F161524A518}" type="slidenum">
              <a:rPr lang="en-US" altLang="en-US" smtClean="0"/>
              <a:pPr/>
              <a:t>‹#›</a:t>
            </a:fld>
            <a:endParaRPr lang="en-US" altLang="en-US" dirty="0"/>
          </a:p>
        </p:txBody>
      </p:sp>
    </p:spTree>
    <p:extLst>
      <p:ext uri="{BB962C8B-B14F-4D97-AF65-F5344CB8AC3E}">
        <p14:creationId xmlns:p14="http://schemas.microsoft.com/office/powerpoint/2010/main" val="2284053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23FC52-3033-4791-B8CB-3C05C1A984B9}" type="datetime1">
              <a:rPr lang="en-US" altLang="en-US" smtClean="0"/>
              <a:t>10/2/2019</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016E92BC-06F4-4F41-B388-0FF0D89C1A1B}" type="slidenum">
              <a:rPr lang="en-US" altLang="en-US" smtClean="0"/>
              <a:pPr/>
              <a:t>‹#›</a:t>
            </a:fld>
            <a:endParaRPr lang="en-US" altLang="en-US" dirty="0"/>
          </a:p>
        </p:txBody>
      </p:sp>
    </p:spTree>
    <p:extLst>
      <p:ext uri="{BB962C8B-B14F-4D97-AF65-F5344CB8AC3E}">
        <p14:creationId xmlns:p14="http://schemas.microsoft.com/office/powerpoint/2010/main" val="3071608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649C7-B53E-4B7B-BF89-30AF2FBAFBED}" type="datetime1">
              <a:rPr lang="en-US" altLang="en-US" smtClean="0"/>
              <a:t>10/2/2019</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77F78F94-3C11-4328-9791-E990C9E56D7D}" type="slidenum">
              <a:rPr lang="en-US" altLang="en-US" smtClean="0"/>
              <a:pPr/>
              <a:t>‹#›</a:t>
            </a:fld>
            <a:endParaRPr lang="en-US" altLang="en-US" dirty="0"/>
          </a:p>
        </p:txBody>
      </p:sp>
    </p:spTree>
    <p:extLst>
      <p:ext uri="{BB962C8B-B14F-4D97-AF65-F5344CB8AC3E}">
        <p14:creationId xmlns:p14="http://schemas.microsoft.com/office/powerpoint/2010/main" val="387703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7" name="Date Placeholder 6"/>
          <p:cNvSpPr>
            <a:spLocks noGrp="1"/>
          </p:cNvSpPr>
          <p:nvPr>
            <p:ph type="dt" sz="half" idx="10"/>
          </p:nvPr>
        </p:nvSpPr>
        <p:spPr/>
        <p:txBody>
          <a:bodyPr/>
          <a:lstStyle/>
          <a:p>
            <a:fld id="{196BCEB5-CD20-4E5B-85E9-2960FF13A24E}" type="datetime1">
              <a:rPr lang="en-US" smtClean="0">
                <a:solidFill>
                  <a:prstClr val="black"/>
                </a:solidFill>
              </a:rPr>
              <a:t>10/2/2019</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53063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609600"/>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09600" y="1447800"/>
            <a:ext cx="53848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F2CF24E6-EDE3-4CFD-833E-9C79185B48F8}" type="datetime1">
              <a:rPr lang="en-US" smtClean="0">
                <a:solidFill>
                  <a:prstClr val="black"/>
                </a:solidFill>
              </a:rPr>
              <a:t>10/2/2019</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11582400" y="6477000"/>
            <a:ext cx="609600" cy="381000"/>
          </a:xfrm>
          <a:prstGeom prst="rect">
            <a:avLst/>
          </a:prstGeom>
        </p:spPr>
        <p:txBody>
          <a:bodyPr/>
          <a:lstStyle>
            <a:lvl1pPr>
              <a:defRPr/>
            </a:lvl1pPr>
          </a:lstStyle>
          <a:p>
            <a:fld id="{F760A448-CF3A-44D9-A3FA-51A930BE12C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603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609600"/>
          </a:xfrm>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C5E1236-C99D-4EE7-B7EC-F5518BDB11F5}" type="datetime1">
              <a:rPr lang="en-US" smtClean="0">
                <a:solidFill>
                  <a:prstClr val="black"/>
                </a:solidFill>
              </a:rPr>
              <a:t>10/2/2019</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prstClr val="black"/>
              </a:solidFill>
            </a:endParaRPr>
          </a:p>
        </p:txBody>
      </p:sp>
      <p:sp>
        <p:nvSpPr>
          <p:cNvPr id="9" name="Slide Number Placeholder 8"/>
          <p:cNvSpPr>
            <a:spLocks noGrp="1"/>
          </p:cNvSpPr>
          <p:nvPr>
            <p:ph type="sldNum" sz="quarter" idx="12"/>
          </p:nvPr>
        </p:nvSpPr>
        <p:spPr>
          <a:xfrm>
            <a:off x="11582400" y="6477000"/>
            <a:ext cx="609600" cy="381000"/>
          </a:xfrm>
          <a:prstGeom prst="rect">
            <a:avLst/>
          </a:prstGeom>
        </p:spPr>
        <p:txBody>
          <a:bodyPr/>
          <a:lstStyle>
            <a:lvl1pPr>
              <a:defRPr/>
            </a:lvl1pPr>
          </a:lstStyle>
          <a:p>
            <a:fld id="{CF0820E1-408D-4593-B0DF-58032C553DB2}"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3573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0972800" cy="609600"/>
          </a:xfrm>
        </p:spPr>
        <p:txBody>
          <a:bodyPr/>
          <a:lstStyle>
            <a:lvl1pPr>
              <a:defRPr>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fld id="{77A45C74-C4A2-4250-B0F7-EC31BA6A1D62}" type="datetime1">
              <a:rPr lang="en-US" smtClean="0">
                <a:solidFill>
                  <a:prstClr val="black"/>
                </a:solidFill>
              </a:rPr>
              <a:t>10/2/2019</a:t>
            </a:fld>
            <a:endParaRPr lang="en-US" dirty="0">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prstClr val="black"/>
              </a:solidFill>
            </a:endParaRPr>
          </a:p>
        </p:txBody>
      </p:sp>
      <p:sp>
        <p:nvSpPr>
          <p:cNvPr id="5" name="Slide Number Placeholder 4"/>
          <p:cNvSpPr>
            <a:spLocks noGrp="1"/>
          </p:cNvSpPr>
          <p:nvPr>
            <p:ph type="sldNum" sz="quarter" idx="12"/>
          </p:nvPr>
        </p:nvSpPr>
        <p:spPr>
          <a:xfrm>
            <a:off x="11582400" y="6477000"/>
            <a:ext cx="609600" cy="381000"/>
          </a:xfrm>
          <a:prstGeom prst="rect">
            <a:avLst/>
          </a:prstGeom>
        </p:spPr>
        <p:txBody>
          <a:bodyPr/>
          <a:lstStyle>
            <a:lvl1pPr>
              <a:defRPr/>
            </a:lvl1pPr>
          </a:lstStyle>
          <a:p>
            <a:fld id="{78916154-5669-4EEA-8A67-DE333E9C87A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5877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DC98B72-6846-458A-9410-CC83FC2CBB1A}" type="datetime1">
              <a:rPr lang="en-US" smtClean="0">
                <a:solidFill>
                  <a:prstClr val="black"/>
                </a:solidFill>
              </a:rPr>
              <a:t>10/2/2019</a:t>
            </a:fld>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prstClr val="black"/>
              </a:solidFill>
            </a:endParaRPr>
          </a:p>
        </p:txBody>
      </p:sp>
      <p:sp>
        <p:nvSpPr>
          <p:cNvPr id="4" name="Slide Number Placeholder 3"/>
          <p:cNvSpPr>
            <a:spLocks noGrp="1"/>
          </p:cNvSpPr>
          <p:nvPr>
            <p:ph type="sldNum" sz="quarter" idx="12"/>
          </p:nvPr>
        </p:nvSpPr>
        <p:spPr>
          <a:xfrm>
            <a:off x="11582400" y="6477000"/>
            <a:ext cx="609600" cy="381000"/>
          </a:xfrm>
          <a:prstGeom prst="rect">
            <a:avLst/>
          </a:prstGeom>
        </p:spPr>
        <p:txBody>
          <a:bodyPr/>
          <a:lstStyle>
            <a:lvl1pPr>
              <a:defRPr/>
            </a:lvl1pPr>
          </a:lstStyle>
          <a:p>
            <a:fld id="{78E56211-1BD4-473E-860B-7D4727A0D27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4865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79F9A12-F5D5-4EDB-9895-279844A94F0F}" type="datetime1">
              <a:rPr lang="en-US" smtClean="0">
                <a:solidFill>
                  <a:prstClr val="black"/>
                </a:solidFill>
              </a:rPr>
              <a:t>10/2/2019</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11582400" y="6477000"/>
            <a:ext cx="609600" cy="381000"/>
          </a:xfrm>
          <a:prstGeom prst="rect">
            <a:avLst/>
          </a:prstGeom>
        </p:spPr>
        <p:txBody>
          <a:bodyPr/>
          <a:lstStyle>
            <a:lvl1pPr>
              <a:defRPr/>
            </a:lvl1pPr>
          </a:lstStyle>
          <a:p>
            <a:fld id="{DA9DD3FC-DA7C-47D7-BF5D-AB27C3EE712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8689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48A2E9C-8FF2-44BB-B615-9BC8444030A9}" type="datetime1">
              <a:rPr lang="en-US" smtClean="0">
                <a:solidFill>
                  <a:prstClr val="black"/>
                </a:solidFill>
              </a:rPr>
              <a:t>10/2/2019</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11582400" y="6477000"/>
            <a:ext cx="609600" cy="381000"/>
          </a:xfrm>
          <a:prstGeom prst="rect">
            <a:avLst/>
          </a:prstGeom>
        </p:spPr>
        <p:txBody>
          <a:bodyPr/>
          <a:lstStyle>
            <a:lvl1pPr>
              <a:defRPr/>
            </a:lvl1pPr>
          </a:lstStyle>
          <a:p>
            <a:fld id="{979E67D6-9116-49DE-91BE-30BF03FD100B}"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33370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83" name="Picture 11" descr="Topstripe-full-PPT-150dpi"/>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p:spPr>
      </p:pic>
      <p:sp>
        <p:nvSpPr>
          <p:cNvPr id="3075" name="Rectangle 3"/>
          <p:cNvSpPr>
            <a:spLocks noGrp="1" noChangeArrowheads="1"/>
          </p:cNvSpPr>
          <p:nvPr>
            <p:ph type="title"/>
          </p:nvPr>
        </p:nvSpPr>
        <p:spPr bwMode="auto">
          <a:xfrm>
            <a:off x="592667" y="604838"/>
            <a:ext cx="10972800" cy="766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auto">
          <a:xfrm>
            <a:off x="609600" y="1447800"/>
            <a:ext cx="10972800" cy="4678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660F14D-E7B2-46DA-8840-1A4B40542F37}" type="datetime1">
              <a:rPr lang="en-US" smtClean="0">
                <a:solidFill>
                  <a:prstClr val="black"/>
                </a:solidFill>
              </a:rPr>
              <a:t>10/2/2019</a:t>
            </a:fld>
            <a:endParaRPr lang="en-US" dirty="0">
              <a:solidFill>
                <a:prstClr val="black"/>
              </a:solidFill>
            </a:endParaRPr>
          </a:p>
        </p:txBody>
      </p:sp>
      <p:sp>
        <p:nvSpPr>
          <p:cNvPr id="3078" name="Rectangle 6"/>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prstClr val="black"/>
              </a:solidFill>
            </a:endParaRPr>
          </a:p>
        </p:txBody>
      </p:sp>
      <p:sp>
        <p:nvSpPr>
          <p:cNvPr id="2" name="Rectangle 1"/>
          <p:cNvSpPr/>
          <p:nvPr userDrawn="1"/>
        </p:nvSpPr>
        <p:spPr>
          <a:xfrm>
            <a:off x="8737600" y="5957099"/>
            <a:ext cx="3149600" cy="764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http://www.metrotransit.org/Data/Sites/1/media/about/improvements/c-line/c_line_routeline_11_6.png"/>
          <p:cNvPicPr>
            <a:picLocks noChangeAspect="1" noChangeArrowheads="1"/>
          </p:cNvPicPr>
          <p:nvPr userDrawn="1"/>
        </p:nvPicPr>
        <p:blipFill rotWithShape="1">
          <a:blip r:embed="rId14" cstate="email">
            <a:extLst>
              <a:ext uri="{28A0092B-C50C-407E-A947-70E740481C1C}">
                <a14:useLocalDpi xmlns:a14="http://schemas.microsoft.com/office/drawing/2010/main"/>
              </a:ext>
            </a:extLst>
          </a:blip>
          <a:srcRect/>
          <a:stretch/>
        </p:blipFill>
        <p:spPr bwMode="auto">
          <a:xfrm>
            <a:off x="9676537" y="6240463"/>
            <a:ext cx="188893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4"/>
          </p:nvPr>
        </p:nvSpPr>
        <p:spPr>
          <a:xfrm>
            <a:off x="11582400" y="6477000"/>
            <a:ext cx="609600" cy="381000"/>
          </a:xfrm>
          <a:prstGeom prst="rect">
            <a:avLst/>
          </a:prstGeom>
        </p:spPr>
        <p:txBody>
          <a:bodyPr/>
          <a:lstStyle>
            <a:lvl1pPr algn="r">
              <a:defRPr sz="1600"/>
            </a:lvl1pPr>
          </a:lstStyle>
          <a:p>
            <a:fld id="{979E67D6-9116-49DE-91BE-30BF03FD100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845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fontAlgn="base">
        <a:spcBef>
          <a:spcPct val="0"/>
        </a:spcBef>
        <a:spcAft>
          <a:spcPct val="0"/>
        </a:spcAft>
        <a:defRPr sz="3200" b="1">
          <a:solidFill>
            <a:srgbClr val="105594"/>
          </a:solidFill>
          <a:latin typeface="+mj-lt"/>
          <a:ea typeface="+mj-ea"/>
          <a:cs typeface="+mj-cs"/>
        </a:defRPr>
      </a:lvl1pPr>
      <a:lvl2pPr algn="l" rtl="0" fontAlgn="base">
        <a:spcBef>
          <a:spcPct val="0"/>
        </a:spcBef>
        <a:spcAft>
          <a:spcPct val="0"/>
        </a:spcAft>
        <a:defRPr sz="3200" b="1">
          <a:solidFill>
            <a:srgbClr val="105594"/>
          </a:solidFill>
          <a:latin typeface="Arial" charset="0"/>
        </a:defRPr>
      </a:lvl2pPr>
      <a:lvl3pPr algn="l" rtl="0" fontAlgn="base">
        <a:spcBef>
          <a:spcPct val="0"/>
        </a:spcBef>
        <a:spcAft>
          <a:spcPct val="0"/>
        </a:spcAft>
        <a:defRPr sz="3200" b="1">
          <a:solidFill>
            <a:srgbClr val="105594"/>
          </a:solidFill>
          <a:latin typeface="Arial" charset="0"/>
        </a:defRPr>
      </a:lvl3pPr>
      <a:lvl4pPr algn="l" rtl="0" fontAlgn="base">
        <a:spcBef>
          <a:spcPct val="0"/>
        </a:spcBef>
        <a:spcAft>
          <a:spcPct val="0"/>
        </a:spcAft>
        <a:defRPr sz="3200" b="1">
          <a:solidFill>
            <a:srgbClr val="105594"/>
          </a:solidFill>
          <a:latin typeface="Arial" charset="0"/>
        </a:defRPr>
      </a:lvl4pPr>
      <a:lvl5pPr algn="l" rtl="0" fontAlgn="base">
        <a:spcBef>
          <a:spcPct val="0"/>
        </a:spcBef>
        <a:spcAft>
          <a:spcPct val="0"/>
        </a:spcAft>
        <a:defRPr sz="3200" b="1">
          <a:solidFill>
            <a:srgbClr val="105594"/>
          </a:solidFill>
          <a:latin typeface="Arial" charset="0"/>
        </a:defRPr>
      </a:lvl5pPr>
      <a:lvl6pPr marL="457189" algn="l" rtl="0" fontAlgn="base">
        <a:spcBef>
          <a:spcPct val="0"/>
        </a:spcBef>
        <a:spcAft>
          <a:spcPct val="0"/>
        </a:spcAft>
        <a:defRPr sz="3200" b="1">
          <a:solidFill>
            <a:srgbClr val="105594"/>
          </a:solidFill>
          <a:latin typeface="Arial" charset="0"/>
        </a:defRPr>
      </a:lvl6pPr>
      <a:lvl7pPr marL="914377" algn="l" rtl="0" fontAlgn="base">
        <a:spcBef>
          <a:spcPct val="0"/>
        </a:spcBef>
        <a:spcAft>
          <a:spcPct val="0"/>
        </a:spcAft>
        <a:defRPr sz="3200" b="1">
          <a:solidFill>
            <a:srgbClr val="105594"/>
          </a:solidFill>
          <a:latin typeface="Arial" charset="0"/>
        </a:defRPr>
      </a:lvl7pPr>
      <a:lvl8pPr marL="1371566" algn="l" rtl="0" fontAlgn="base">
        <a:spcBef>
          <a:spcPct val="0"/>
        </a:spcBef>
        <a:spcAft>
          <a:spcPct val="0"/>
        </a:spcAft>
        <a:defRPr sz="3200" b="1">
          <a:solidFill>
            <a:srgbClr val="105594"/>
          </a:solidFill>
          <a:latin typeface="Arial" charset="0"/>
        </a:defRPr>
      </a:lvl8pPr>
      <a:lvl9pPr marL="1828754" algn="l" rtl="0" fontAlgn="base">
        <a:spcBef>
          <a:spcPct val="0"/>
        </a:spcBef>
        <a:spcAft>
          <a:spcPct val="0"/>
        </a:spcAft>
        <a:defRPr sz="3200" b="1">
          <a:solidFill>
            <a:srgbClr val="105594"/>
          </a:solidFill>
          <a:latin typeface="Arial" charset="0"/>
        </a:defRPr>
      </a:lvl9pPr>
    </p:titleStyle>
    <p:bodyStyle>
      <a:lvl1pPr marL="342891" indent="-342891" algn="l" rtl="0" fontAlgn="base">
        <a:spcBef>
          <a:spcPct val="0"/>
        </a:spcBef>
        <a:spcAft>
          <a:spcPct val="20000"/>
        </a:spcAft>
        <a:buClr>
          <a:srgbClr val="FC0128"/>
        </a:buClr>
        <a:buSzPct val="125000"/>
        <a:buChar char="•"/>
        <a:defRPr sz="3000">
          <a:solidFill>
            <a:srgbClr val="105594"/>
          </a:solidFill>
          <a:latin typeface="+mn-lt"/>
          <a:ea typeface="+mn-ea"/>
          <a:cs typeface="+mn-cs"/>
        </a:defRPr>
      </a:lvl1pPr>
      <a:lvl2pPr marL="742932" indent="-285744" algn="l" rtl="0" fontAlgn="base">
        <a:spcBef>
          <a:spcPct val="0"/>
        </a:spcBef>
        <a:spcAft>
          <a:spcPct val="20000"/>
        </a:spcAft>
        <a:buChar char="–"/>
        <a:defRPr sz="2800">
          <a:solidFill>
            <a:srgbClr val="105594"/>
          </a:solidFill>
          <a:latin typeface="+mn-lt"/>
        </a:defRPr>
      </a:lvl2pPr>
      <a:lvl3pPr marL="1142971" indent="-228594" algn="l" rtl="0" fontAlgn="base">
        <a:spcBef>
          <a:spcPct val="20000"/>
        </a:spcBef>
        <a:spcAft>
          <a:spcPct val="0"/>
        </a:spcAft>
        <a:buChar char="•"/>
        <a:defRPr sz="2400">
          <a:solidFill>
            <a:schemeClr val="tx1"/>
          </a:solidFill>
          <a:latin typeface="+mn-lt"/>
        </a:defRPr>
      </a:lvl3pPr>
      <a:lvl4pPr marL="1600160" indent="-228594" algn="l" rtl="0" fontAlgn="base">
        <a:spcBef>
          <a:spcPct val="20000"/>
        </a:spcBef>
        <a:spcAft>
          <a:spcPct val="0"/>
        </a:spcAft>
        <a:buChar char="–"/>
        <a:defRPr sz="2000">
          <a:solidFill>
            <a:schemeClr val="tx1"/>
          </a:solidFill>
          <a:latin typeface="+mn-lt"/>
        </a:defRPr>
      </a:lvl4pPr>
      <a:lvl5pPr marL="2057349" indent="-228594" algn="l" rtl="0" fontAlgn="base">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EDD25-A879-4C28-902C-D44F0F60A498}" type="datetime1">
              <a:rPr lang="en-US" altLang="en-US" smtClean="0"/>
              <a:t>10/2/2019</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DC135-2EC1-4A64-BE26-7D3DB6F688AE}" type="slidenum">
              <a:rPr lang="en-US" altLang="en-US" smtClean="0"/>
              <a:pPr/>
              <a:t>‹#›</a:t>
            </a:fld>
            <a:endParaRPr lang="en-US" altLang="en-US" dirty="0"/>
          </a:p>
        </p:txBody>
      </p:sp>
    </p:spTree>
    <p:extLst>
      <p:ext uri="{BB962C8B-B14F-4D97-AF65-F5344CB8AC3E}">
        <p14:creationId xmlns:p14="http://schemas.microsoft.com/office/powerpoint/2010/main" val="27792801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8" descr="A person driving a bus on a city street&#10;&#10;Description automatically generated">
            <a:extLst>
              <a:ext uri="{FF2B5EF4-FFF2-40B4-BE49-F238E27FC236}">
                <a16:creationId xmlns:a16="http://schemas.microsoft.com/office/drawing/2014/main" id="{9CCBDBBF-6834-4839-A36E-CD89846A4C06}"/>
              </a:ext>
            </a:extLst>
          </p:cNvPr>
          <p:cNvPicPr>
            <a:picLocks noChangeAspect="1"/>
          </p:cNvPicPr>
          <p:nvPr/>
        </p:nvPicPr>
        <p:blipFill rotWithShape="1">
          <a:blip r:embed="rId2"/>
          <a:srcRect t="23391" r="9091"/>
          <a:stretch/>
        </p:blipFill>
        <p:spPr bwMode="auto">
          <a:xfrm>
            <a:off x="20" y="10"/>
            <a:ext cx="12191980" cy="6857990"/>
          </a:xfrm>
          <a:prstGeom prst="rect">
            <a:avLst/>
          </a:prstGeom>
          <a:solidFill>
            <a:srgbClr val="000000">
              <a:shade val="95000"/>
            </a:srgb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21">
            <a:extLst>
              <a:ext uri="{FF2B5EF4-FFF2-40B4-BE49-F238E27FC236}">
                <a16:creationId xmlns:a16="http://schemas.microsoft.com/office/drawing/2014/main" id="{0496ACED-9F6B-4CC5-A927-FB932E0FA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2"/>
            <a:ext cx="544228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65368AA0-F40A-4DFB-ADB4-DCD4A9892D82}"/>
              </a:ext>
            </a:extLst>
          </p:cNvPr>
          <p:cNvSpPr>
            <a:spLocks noGrp="1"/>
          </p:cNvSpPr>
          <p:nvPr>
            <p:ph type="ctrTitle"/>
          </p:nvPr>
        </p:nvSpPr>
        <p:spPr>
          <a:xfrm>
            <a:off x="640079" y="4025589"/>
            <a:ext cx="4610932" cy="1415839"/>
          </a:xfrm>
        </p:spPr>
        <p:txBody>
          <a:bodyPr>
            <a:normAutofit/>
          </a:bodyPr>
          <a:lstStyle/>
          <a:p>
            <a:pPr algn="l"/>
            <a:r>
              <a:rPr lang="en-US" sz="4400" dirty="0"/>
              <a:t>Battery Electric Bus Deployment</a:t>
            </a:r>
          </a:p>
        </p:txBody>
      </p:sp>
      <p:sp>
        <p:nvSpPr>
          <p:cNvPr id="10" name="Text Placeholder 9">
            <a:extLst>
              <a:ext uri="{FF2B5EF4-FFF2-40B4-BE49-F238E27FC236}">
                <a16:creationId xmlns:a16="http://schemas.microsoft.com/office/drawing/2014/main" id="{30FD0E37-EC27-446E-9844-4224986CE7A9}"/>
              </a:ext>
            </a:extLst>
          </p:cNvPr>
          <p:cNvSpPr>
            <a:spLocks noGrp="1"/>
          </p:cNvSpPr>
          <p:nvPr>
            <p:ph type="subTitle" idx="1"/>
          </p:nvPr>
        </p:nvSpPr>
        <p:spPr>
          <a:xfrm>
            <a:off x="640078" y="5441429"/>
            <a:ext cx="4610933" cy="379507"/>
          </a:xfrm>
        </p:spPr>
        <p:txBody>
          <a:bodyPr>
            <a:noAutofit/>
          </a:bodyPr>
          <a:lstStyle/>
          <a:p>
            <a:pPr algn="l"/>
            <a:r>
              <a:rPr lang="en-US" sz="2800" dirty="0"/>
              <a:t>Carrie Desmond</a:t>
            </a:r>
          </a:p>
        </p:txBody>
      </p:sp>
      <p:sp>
        <p:nvSpPr>
          <p:cNvPr id="3" name="Slide Number Placeholder 2">
            <a:extLst>
              <a:ext uri="{FF2B5EF4-FFF2-40B4-BE49-F238E27FC236}">
                <a16:creationId xmlns:a16="http://schemas.microsoft.com/office/drawing/2014/main" id="{68E24069-D85A-4DC9-870E-133956801B3F}"/>
              </a:ext>
            </a:extLst>
          </p:cNvPr>
          <p:cNvSpPr>
            <a:spLocks noGrp="1"/>
          </p:cNvSpPr>
          <p:nvPr>
            <p:ph type="sldNum" sz="quarter" idx="12"/>
          </p:nvPr>
        </p:nvSpPr>
        <p:spPr>
          <a:xfrm>
            <a:off x="8610600" y="6356350"/>
            <a:ext cx="2743200" cy="365125"/>
          </a:xfrm>
        </p:spPr>
        <p:txBody>
          <a:bodyPr>
            <a:normAutofit/>
          </a:bodyPr>
          <a:lstStyle/>
          <a:p>
            <a:pPr>
              <a:spcAft>
                <a:spcPts val="600"/>
              </a:spcAft>
            </a:pPr>
            <a:fld id="{5F265B73-F25E-4991-81F7-B9449C9EC001}" type="slidenum">
              <a:rPr lang="en-US" altLang="en-US" smtClean="0">
                <a:solidFill>
                  <a:srgbClr val="FFFFFF"/>
                </a:solidFill>
              </a:rPr>
              <a:pPr>
                <a:spcAft>
                  <a:spcPts val="600"/>
                </a:spcAft>
              </a:pPr>
              <a:t>1</a:t>
            </a:fld>
            <a:endParaRPr lang="en-US" altLang="en-US">
              <a:solidFill>
                <a:srgbClr val="FFFFFF"/>
              </a:solidFill>
            </a:endParaRPr>
          </a:p>
        </p:txBody>
      </p:sp>
    </p:spTree>
    <p:extLst>
      <p:ext uri="{BB962C8B-B14F-4D97-AF65-F5344CB8AC3E}">
        <p14:creationId xmlns:p14="http://schemas.microsoft.com/office/powerpoint/2010/main" val="26541801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bus, sky, outdoor, building&#10;&#10;Description automatically generated">
            <a:extLst>
              <a:ext uri="{FF2B5EF4-FFF2-40B4-BE49-F238E27FC236}">
                <a16:creationId xmlns:a16="http://schemas.microsoft.com/office/drawing/2014/main" id="{76E5047E-4103-4AE2-9615-A62947018C06}"/>
              </a:ext>
            </a:extLst>
          </p:cNvPr>
          <p:cNvPicPr>
            <a:picLocks noChangeAspect="1"/>
          </p:cNvPicPr>
          <p:nvPr/>
        </p:nvPicPr>
        <p:blipFill rotWithShape="1">
          <a:blip r:embed="rId2">
            <a:extLst>
              <a:ext uri="{28A0092B-C50C-407E-A947-70E740481C1C}">
                <a14:useLocalDpi xmlns:a14="http://schemas.microsoft.com/office/drawing/2010/main" val="0"/>
              </a:ext>
            </a:extLst>
          </a:blip>
          <a:srcRect r="444"/>
          <a:stretch/>
        </p:blipFill>
        <p:spPr>
          <a:xfrm>
            <a:off x="33347" y="0"/>
            <a:ext cx="12191980" cy="6857990"/>
          </a:xfrm>
          <a:prstGeom prst="rect">
            <a:avLst/>
          </a:prstGeom>
        </p:spPr>
      </p:pic>
      <p:sp>
        <p:nvSpPr>
          <p:cNvPr id="30" name="Rectangle 3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E40C5C5-4A3D-4A09-9DA1-6619A2C1783E}"/>
              </a:ext>
            </a:extLst>
          </p:cNvPr>
          <p:cNvSpPr>
            <a:spLocks noGrp="1"/>
          </p:cNvSpPr>
          <p:nvPr>
            <p:ph type="title"/>
          </p:nvPr>
        </p:nvSpPr>
        <p:spPr>
          <a:xfrm>
            <a:off x="523875" y="5317240"/>
            <a:ext cx="11210925" cy="744836"/>
          </a:xfrm>
        </p:spPr>
        <p:txBody>
          <a:bodyPr vert="horz" lIns="91440" tIns="45720" rIns="91440" bIns="45720" numCol="1" rtlCol="0" anchor="ctr" anchorCtr="0" compatLnSpc="1">
            <a:prstTxWarp prst="textNoShape">
              <a:avLst/>
            </a:prstTxWarp>
            <a:normAutofit/>
          </a:bodyPr>
          <a:lstStyle/>
          <a:p>
            <a:pPr algn="ctr"/>
            <a:r>
              <a:rPr lang="en-US" sz="3600" dirty="0">
                <a:solidFill>
                  <a:schemeClr val="tx1">
                    <a:lumMod val="85000"/>
                    <a:lumOff val="15000"/>
                  </a:schemeClr>
                </a:solidFill>
              </a:rPr>
              <a:t> </a:t>
            </a:r>
            <a:r>
              <a:rPr lang="en-US" dirty="0">
                <a:solidFill>
                  <a:schemeClr val="tx1">
                    <a:lumMod val="85000"/>
                    <a:lumOff val="15000"/>
                  </a:schemeClr>
                </a:solidFill>
              </a:rPr>
              <a:t>In Conclusion</a:t>
            </a:r>
          </a:p>
        </p:txBody>
      </p:sp>
      <p:cxnSp>
        <p:nvCxnSpPr>
          <p:cNvPr id="31" name="Straight Connector 3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F939ABF-E85F-47C8-9B85-A1D210F1D217}"/>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numCol="1" rtlCol="0" anchor="ctr" anchorCtr="0" compatLnSpc="1">
            <a:prstTxWarp prst="textNoShape">
              <a:avLst/>
            </a:prstTxWarp>
            <a:normAutofit/>
          </a:bodyPr>
          <a:lstStyle/>
          <a:p>
            <a:pPr defTabSz="457200" fontAlgn="auto">
              <a:lnSpc>
                <a:spcPct val="90000"/>
              </a:lnSpc>
              <a:spcBef>
                <a:spcPts val="0"/>
              </a:spcBef>
              <a:spcAft>
                <a:spcPts val="600"/>
              </a:spcAft>
              <a:defRPr/>
            </a:pPr>
            <a:fld id="{0E94F57F-B5C3-4C37-9459-37E25BBC1668}" type="slidenum">
              <a:rPr lang="en-US" altLang="en-US">
                <a:solidFill>
                  <a:srgbClr val="FFFFFF"/>
                </a:solidFill>
                <a:latin typeface="+mn-lt"/>
              </a:rPr>
              <a:pPr defTabSz="457200" fontAlgn="auto">
                <a:lnSpc>
                  <a:spcPct val="90000"/>
                </a:lnSpc>
                <a:spcBef>
                  <a:spcPts val="0"/>
                </a:spcBef>
                <a:spcAft>
                  <a:spcPts val="600"/>
                </a:spcAft>
                <a:defRPr/>
              </a:pPr>
              <a:t>10</a:t>
            </a:fld>
            <a:endParaRPr lang="en-US" altLang="en-US" dirty="0">
              <a:solidFill>
                <a:srgbClr val="FFFFFF"/>
              </a:solidFill>
              <a:latin typeface="+mn-lt"/>
            </a:endParaRPr>
          </a:p>
        </p:txBody>
      </p:sp>
    </p:spTree>
    <p:extLst>
      <p:ext uri="{BB962C8B-B14F-4D97-AF65-F5344CB8AC3E}">
        <p14:creationId xmlns:p14="http://schemas.microsoft.com/office/powerpoint/2010/main" val="24946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EC3C75-2C5B-4390-B0D0-7481005492CF}"/>
              </a:ext>
            </a:extLst>
          </p:cNvPr>
          <p:cNvSpPr>
            <a:spLocks noGrp="1"/>
          </p:cNvSpPr>
          <p:nvPr>
            <p:ph type="title"/>
          </p:nvPr>
        </p:nvSpPr>
        <p:spPr/>
        <p:txBody>
          <a:bodyPr/>
          <a:lstStyle/>
          <a:p>
            <a:r>
              <a:rPr lang="en-US" sz="4400" dirty="0"/>
              <a:t>Battery Electric Bus (BEB) Pilot Program</a:t>
            </a:r>
          </a:p>
        </p:txBody>
      </p:sp>
      <p:sp>
        <p:nvSpPr>
          <p:cNvPr id="2" name="Content Placeholder 1">
            <a:extLst>
              <a:ext uri="{FF2B5EF4-FFF2-40B4-BE49-F238E27FC236}">
                <a16:creationId xmlns:a16="http://schemas.microsoft.com/office/drawing/2014/main" id="{C54D4204-8A50-4E54-8311-D06C2D273DF3}"/>
              </a:ext>
            </a:extLst>
          </p:cNvPr>
          <p:cNvSpPr>
            <a:spLocks noGrp="1"/>
          </p:cNvSpPr>
          <p:nvPr>
            <p:ph sz="half" idx="1"/>
          </p:nvPr>
        </p:nvSpPr>
        <p:spPr/>
        <p:txBody>
          <a:bodyPr/>
          <a:lstStyle/>
          <a:p>
            <a:r>
              <a:rPr lang="en-US" dirty="0"/>
              <a:t>Systematic Measured Approach</a:t>
            </a:r>
          </a:p>
          <a:p>
            <a:pPr lvl="1"/>
            <a:r>
              <a:rPr lang="en-US" dirty="0"/>
              <a:t>Evaluate BEB in Metro Transit’s Service Environment</a:t>
            </a:r>
          </a:p>
          <a:p>
            <a:pPr lvl="1"/>
            <a:r>
              <a:rPr lang="en-US" dirty="0"/>
              <a:t>Determine Capital and Operational Financial Impacts</a:t>
            </a:r>
          </a:p>
          <a:p>
            <a:pPr lvl="1"/>
            <a:r>
              <a:rPr lang="en-US" dirty="0"/>
              <a:t>Conduct a Field Test That Compares BEB vs. Diesel</a:t>
            </a:r>
          </a:p>
          <a:p>
            <a:pPr lvl="1"/>
            <a:r>
              <a:rPr lang="en-US" dirty="0"/>
              <a:t>Select the Best Available Test Route</a:t>
            </a:r>
          </a:p>
          <a:p>
            <a:pPr marL="0" indent="0">
              <a:buNone/>
            </a:pPr>
            <a:endParaRPr lang="en-US" dirty="0"/>
          </a:p>
        </p:txBody>
      </p:sp>
      <p:sp>
        <p:nvSpPr>
          <p:cNvPr id="12" name="Content Placeholder 11">
            <a:extLst>
              <a:ext uri="{FF2B5EF4-FFF2-40B4-BE49-F238E27FC236}">
                <a16:creationId xmlns:a16="http://schemas.microsoft.com/office/drawing/2014/main" id="{97308D31-A714-40C0-9532-A3A361EAE8D4}"/>
              </a:ext>
            </a:extLst>
          </p:cNvPr>
          <p:cNvSpPr>
            <a:spLocks noGrp="1"/>
          </p:cNvSpPr>
          <p:nvPr>
            <p:ph sz="half" idx="2"/>
          </p:nvPr>
        </p:nvSpPr>
        <p:spPr/>
        <p:txBody>
          <a:bodyPr/>
          <a:lstStyle/>
          <a:p>
            <a:pPr marL="0" indent="0">
              <a:buNone/>
            </a:pPr>
            <a:endParaRPr lang="en-US" dirty="0"/>
          </a:p>
        </p:txBody>
      </p:sp>
      <p:sp>
        <p:nvSpPr>
          <p:cNvPr id="5" name="Slide Number Placeholder 4">
            <a:extLst>
              <a:ext uri="{FF2B5EF4-FFF2-40B4-BE49-F238E27FC236}">
                <a16:creationId xmlns:a16="http://schemas.microsoft.com/office/drawing/2014/main" id="{33610086-5C02-46A6-908D-C3B73E74BC4B}"/>
              </a:ext>
            </a:extLst>
          </p:cNvPr>
          <p:cNvSpPr>
            <a:spLocks noGrp="1"/>
          </p:cNvSpPr>
          <p:nvPr>
            <p:ph type="sldNum" sz="quarter" idx="12"/>
          </p:nvPr>
        </p:nvSpPr>
        <p:spPr/>
        <p:txBody>
          <a:bodyPr/>
          <a:lstStyle/>
          <a:p>
            <a:fld id="{0E94F57F-B5C3-4C37-9459-37E25BBC1668}" type="slidenum">
              <a:rPr lang="en-US" altLang="en-US" smtClean="0"/>
              <a:pPr/>
              <a:t>2</a:t>
            </a:fld>
            <a:endParaRPr lang="en-US" altLang="en-US" dirty="0"/>
          </a:p>
        </p:txBody>
      </p:sp>
      <p:pic>
        <p:nvPicPr>
          <p:cNvPr id="10" name="Picture 9">
            <a:extLst>
              <a:ext uri="{FF2B5EF4-FFF2-40B4-BE49-F238E27FC236}">
                <a16:creationId xmlns:a16="http://schemas.microsoft.com/office/drawing/2014/main" id="{98A8703C-EFE5-4513-B67C-3147467A8A71}"/>
              </a:ext>
            </a:extLst>
          </p:cNvPr>
          <p:cNvPicPr>
            <a:picLocks noChangeAspect="1"/>
          </p:cNvPicPr>
          <p:nvPr/>
        </p:nvPicPr>
        <p:blipFill>
          <a:blip r:embed="rId3"/>
          <a:stretch>
            <a:fillRect/>
          </a:stretch>
        </p:blipFill>
        <p:spPr>
          <a:xfrm>
            <a:off x="6197600" y="1524415"/>
            <a:ext cx="5146392" cy="4460144"/>
          </a:xfrm>
          <a:prstGeom prst="rect">
            <a:avLst/>
          </a:prstGeom>
        </p:spPr>
      </p:pic>
    </p:spTree>
    <p:extLst>
      <p:ext uri="{BB962C8B-B14F-4D97-AF65-F5344CB8AC3E}">
        <p14:creationId xmlns:p14="http://schemas.microsoft.com/office/powerpoint/2010/main" val="388050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EC3C75-2C5B-4390-B0D0-7481005492CF}"/>
              </a:ext>
            </a:extLst>
          </p:cNvPr>
          <p:cNvSpPr>
            <a:spLocks noGrp="1"/>
          </p:cNvSpPr>
          <p:nvPr>
            <p:ph type="title"/>
          </p:nvPr>
        </p:nvSpPr>
        <p:spPr/>
        <p:txBody>
          <a:bodyPr/>
          <a:lstStyle/>
          <a:p>
            <a:r>
              <a:rPr lang="en-US" sz="4400" dirty="0"/>
              <a:t>Advantages of BRT Routes</a:t>
            </a:r>
          </a:p>
        </p:txBody>
      </p:sp>
      <p:sp>
        <p:nvSpPr>
          <p:cNvPr id="8" name="Content Placeholder 7">
            <a:extLst>
              <a:ext uri="{FF2B5EF4-FFF2-40B4-BE49-F238E27FC236}">
                <a16:creationId xmlns:a16="http://schemas.microsoft.com/office/drawing/2014/main" id="{CF6F794F-59F9-4049-BAF6-0DA10E345543}"/>
              </a:ext>
            </a:extLst>
          </p:cNvPr>
          <p:cNvSpPr>
            <a:spLocks noGrp="1"/>
          </p:cNvSpPr>
          <p:nvPr>
            <p:ph sz="half" idx="1"/>
          </p:nvPr>
        </p:nvSpPr>
        <p:spPr/>
        <p:txBody>
          <a:bodyPr/>
          <a:lstStyle/>
          <a:p>
            <a:r>
              <a:rPr lang="en-US" dirty="0"/>
              <a:t>Same Service Envelope</a:t>
            </a:r>
          </a:p>
          <a:p>
            <a:pPr lvl="1"/>
            <a:r>
              <a:rPr lang="en-US" sz="2800" dirty="0"/>
              <a:t>Traffic conditions</a:t>
            </a:r>
          </a:p>
          <a:p>
            <a:pPr lvl="1"/>
            <a:r>
              <a:rPr lang="en-US" sz="2800" dirty="0"/>
              <a:t>Stops per mile</a:t>
            </a:r>
          </a:p>
          <a:p>
            <a:pPr lvl="1"/>
            <a:r>
              <a:rPr lang="en-US" sz="2800" dirty="0"/>
              <a:t>Passenger boarding</a:t>
            </a:r>
          </a:p>
          <a:p>
            <a:pPr lvl="1"/>
            <a:r>
              <a:rPr lang="en-US" sz="2800" dirty="0"/>
              <a:t>Weather conditions</a:t>
            </a:r>
          </a:p>
          <a:p>
            <a:r>
              <a:rPr lang="en-US" dirty="0"/>
              <a:t>Training advantages</a:t>
            </a:r>
          </a:p>
          <a:p>
            <a:pPr lvl="1"/>
            <a:r>
              <a:rPr lang="en-US" dirty="0"/>
              <a:t>Fewer staff to train</a:t>
            </a:r>
          </a:p>
          <a:p>
            <a:pPr marL="0" indent="0">
              <a:buNone/>
            </a:pPr>
            <a:endParaRPr lang="en-US" dirty="0"/>
          </a:p>
          <a:p>
            <a:endParaRPr lang="en-US" dirty="0"/>
          </a:p>
          <a:p>
            <a:endParaRPr lang="en-US" dirty="0"/>
          </a:p>
          <a:p>
            <a:pPr lvl="1"/>
            <a:endParaRPr lang="en-US" dirty="0"/>
          </a:p>
        </p:txBody>
      </p:sp>
      <p:sp>
        <p:nvSpPr>
          <p:cNvPr id="5" name="Slide Number Placeholder 4">
            <a:extLst>
              <a:ext uri="{FF2B5EF4-FFF2-40B4-BE49-F238E27FC236}">
                <a16:creationId xmlns:a16="http://schemas.microsoft.com/office/drawing/2014/main" id="{33610086-5C02-46A6-908D-C3B73E74BC4B}"/>
              </a:ext>
            </a:extLst>
          </p:cNvPr>
          <p:cNvSpPr>
            <a:spLocks noGrp="1"/>
          </p:cNvSpPr>
          <p:nvPr>
            <p:ph type="sldNum" sz="quarter" idx="12"/>
          </p:nvPr>
        </p:nvSpPr>
        <p:spPr/>
        <p:txBody>
          <a:bodyPr/>
          <a:lstStyle/>
          <a:p>
            <a:fld id="{0E94F57F-B5C3-4C37-9459-37E25BBC1668}" type="slidenum">
              <a:rPr lang="en-US" altLang="en-US" smtClean="0"/>
              <a:pPr/>
              <a:t>3</a:t>
            </a:fld>
            <a:endParaRPr lang="en-US" altLang="en-US" dirty="0"/>
          </a:p>
        </p:txBody>
      </p:sp>
      <p:pic>
        <p:nvPicPr>
          <p:cNvPr id="9" name="Content Placeholder 8" descr="A close up of a sign&#10;&#10;Description automatically generated">
            <a:extLst>
              <a:ext uri="{FF2B5EF4-FFF2-40B4-BE49-F238E27FC236}">
                <a16:creationId xmlns:a16="http://schemas.microsoft.com/office/drawing/2014/main" id="{B3DBE82B-6634-4A0E-A77F-E913CB95791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0816" y="1447800"/>
            <a:ext cx="6655970" cy="4444317"/>
          </a:xfrm>
        </p:spPr>
      </p:pic>
    </p:spTree>
    <p:extLst>
      <p:ext uri="{BB962C8B-B14F-4D97-AF65-F5344CB8AC3E}">
        <p14:creationId xmlns:p14="http://schemas.microsoft.com/office/powerpoint/2010/main" val="216292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EC3C75-2C5B-4390-B0D0-7481005492CF}"/>
              </a:ext>
            </a:extLst>
          </p:cNvPr>
          <p:cNvSpPr>
            <a:spLocks noGrp="1"/>
          </p:cNvSpPr>
          <p:nvPr>
            <p:ph type="title"/>
          </p:nvPr>
        </p:nvSpPr>
        <p:spPr/>
        <p:txBody>
          <a:bodyPr/>
          <a:lstStyle/>
          <a:p>
            <a:r>
              <a:rPr lang="en-US" sz="4400" dirty="0"/>
              <a:t>Advantages of Local Routes</a:t>
            </a:r>
          </a:p>
        </p:txBody>
      </p:sp>
      <p:sp>
        <p:nvSpPr>
          <p:cNvPr id="8" name="Content Placeholder 7">
            <a:extLst>
              <a:ext uri="{FF2B5EF4-FFF2-40B4-BE49-F238E27FC236}">
                <a16:creationId xmlns:a16="http://schemas.microsoft.com/office/drawing/2014/main" id="{CF6F794F-59F9-4049-BAF6-0DA10E345543}"/>
              </a:ext>
            </a:extLst>
          </p:cNvPr>
          <p:cNvSpPr>
            <a:spLocks noGrp="1"/>
          </p:cNvSpPr>
          <p:nvPr>
            <p:ph sz="half" idx="1"/>
          </p:nvPr>
        </p:nvSpPr>
        <p:spPr>
          <a:xfrm>
            <a:off x="609601" y="1089818"/>
            <a:ext cx="5384800" cy="4678363"/>
          </a:xfrm>
        </p:spPr>
        <p:txBody>
          <a:bodyPr/>
          <a:lstStyle/>
          <a:p>
            <a:r>
              <a:rPr lang="en-US" dirty="0"/>
              <a:t>More schedule options</a:t>
            </a:r>
          </a:p>
          <a:p>
            <a:pPr lvl="1"/>
            <a:r>
              <a:rPr lang="en-US" sz="2800" dirty="0"/>
              <a:t>Local service has many more short trips available in the AM/PM</a:t>
            </a:r>
          </a:p>
          <a:p>
            <a:r>
              <a:rPr lang="en-US" dirty="0"/>
              <a:t>Better bus availability</a:t>
            </a:r>
          </a:p>
          <a:p>
            <a:r>
              <a:rPr lang="en-US" dirty="0"/>
              <a:t>Route Flexibility</a:t>
            </a:r>
          </a:p>
          <a:p>
            <a:pPr lvl="1"/>
            <a:r>
              <a:rPr lang="en-US" sz="2800" dirty="0"/>
              <a:t>2 BRT routes vs. 64 local bus routes and 63 express routes</a:t>
            </a:r>
          </a:p>
          <a:p>
            <a:pPr lvl="1"/>
            <a:endParaRPr lang="en-US" dirty="0"/>
          </a:p>
          <a:p>
            <a:endParaRPr lang="en-US" dirty="0"/>
          </a:p>
          <a:p>
            <a:endParaRPr lang="en-US" dirty="0"/>
          </a:p>
          <a:p>
            <a:endParaRPr lang="en-US" dirty="0"/>
          </a:p>
          <a:p>
            <a:pPr lvl="1"/>
            <a:endParaRPr lang="en-US" dirty="0"/>
          </a:p>
        </p:txBody>
      </p:sp>
      <p:sp>
        <p:nvSpPr>
          <p:cNvPr id="5" name="Slide Number Placeholder 4">
            <a:extLst>
              <a:ext uri="{FF2B5EF4-FFF2-40B4-BE49-F238E27FC236}">
                <a16:creationId xmlns:a16="http://schemas.microsoft.com/office/drawing/2014/main" id="{33610086-5C02-46A6-908D-C3B73E74BC4B}"/>
              </a:ext>
            </a:extLst>
          </p:cNvPr>
          <p:cNvSpPr>
            <a:spLocks noGrp="1"/>
          </p:cNvSpPr>
          <p:nvPr>
            <p:ph type="sldNum" sz="quarter" idx="12"/>
          </p:nvPr>
        </p:nvSpPr>
        <p:spPr/>
        <p:txBody>
          <a:bodyPr/>
          <a:lstStyle/>
          <a:p>
            <a:fld id="{0E94F57F-B5C3-4C37-9459-37E25BBC1668}" type="slidenum">
              <a:rPr lang="en-US" altLang="en-US" smtClean="0"/>
              <a:pPr/>
              <a:t>4</a:t>
            </a:fld>
            <a:endParaRPr lang="en-US" altLang="en-US" dirty="0"/>
          </a:p>
        </p:txBody>
      </p:sp>
      <p:pic>
        <p:nvPicPr>
          <p:cNvPr id="23" name="Content Placeholder 22" descr="A passenger bus that is parked on the side of a road&#10;&#10;Description automatically generated">
            <a:extLst>
              <a:ext uri="{FF2B5EF4-FFF2-40B4-BE49-F238E27FC236}">
                <a16:creationId xmlns:a16="http://schemas.microsoft.com/office/drawing/2014/main" id="{F767F8DB-31AF-4E4A-BAB0-FC3FD7B277B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30844" y="1631479"/>
            <a:ext cx="6374070" cy="3587208"/>
          </a:xfrm>
        </p:spPr>
      </p:pic>
    </p:spTree>
    <p:extLst>
      <p:ext uri="{BB962C8B-B14F-4D97-AF65-F5344CB8AC3E}">
        <p14:creationId xmlns:p14="http://schemas.microsoft.com/office/powerpoint/2010/main" val="176081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EC3C75-2C5B-4390-B0D0-7481005492CF}"/>
              </a:ext>
            </a:extLst>
          </p:cNvPr>
          <p:cNvSpPr>
            <a:spLocks noGrp="1"/>
          </p:cNvSpPr>
          <p:nvPr>
            <p:ph type="title"/>
          </p:nvPr>
        </p:nvSpPr>
        <p:spPr/>
        <p:txBody>
          <a:bodyPr/>
          <a:lstStyle/>
          <a:p>
            <a:r>
              <a:rPr lang="en-US" sz="4400" dirty="0"/>
              <a:t>Route Characteristics</a:t>
            </a:r>
          </a:p>
        </p:txBody>
      </p:sp>
      <p:pic>
        <p:nvPicPr>
          <p:cNvPr id="6" name="Picture 2" descr="https://www.metrotransit.org/Data/Sites/1/media/about/improvements/c-line/11-003-11-18_constructionmap.jpg">
            <a:extLst>
              <a:ext uri="{FF2B5EF4-FFF2-40B4-BE49-F238E27FC236}">
                <a16:creationId xmlns:a16="http://schemas.microsoft.com/office/drawing/2014/main" id="{37002FED-2F03-4449-A651-B5D389D6969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556342" y="1447800"/>
            <a:ext cx="3491315" cy="46783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65368250-903A-49DE-AD6A-E99CC5928098}"/>
              </a:ext>
            </a:extLst>
          </p:cNvPr>
          <p:cNvSpPr>
            <a:spLocks noGrp="1"/>
          </p:cNvSpPr>
          <p:nvPr>
            <p:ph sz="half" idx="2"/>
          </p:nvPr>
        </p:nvSpPr>
        <p:spPr/>
        <p:txBody>
          <a:bodyPr/>
          <a:lstStyle/>
          <a:p>
            <a:pPr marL="285750" indent="-285750">
              <a:buFont typeface="Arial" panose="020B0604020202020204" pitchFamily="34" charset="0"/>
              <a:buChar char="•"/>
            </a:pPr>
            <a:r>
              <a:rPr lang="en-US" sz="2800" dirty="0"/>
              <a:t>17-mile BRT round trip</a:t>
            </a:r>
          </a:p>
          <a:p>
            <a:pPr marL="285750" indent="-285750">
              <a:buFont typeface="Arial" panose="020B0604020202020204" pitchFamily="34" charset="0"/>
              <a:buChar char="•"/>
            </a:pPr>
            <a:r>
              <a:rPr lang="en-US" sz="2800" dirty="0"/>
              <a:t>Daily ridership 7,000 rides</a:t>
            </a:r>
          </a:p>
          <a:p>
            <a:pPr marL="285750" indent="-285750">
              <a:buFont typeface="Arial" panose="020B0604020202020204" pitchFamily="34" charset="0"/>
              <a:buChar char="•"/>
            </a:pPr>
            <a:r>
              <a:rPr lang="en-US" sz="2800" dirty="0"/>
              <a:t>8 Electric and 6 Diesel BRT 60’ Buses</a:t>
            </a:r>
          </a:p>
          <a:p>
            <a:pPr marL="285750" indent="-285750">
              <a:buFont typeface="Arial" panose="020B0604020202020204" pitchFamily="34" charset="0"/>
              <a:buChar char="•"/>
            </a:pPr>
            <a:r>
              <a:rPr lang="en-US" sz="2800" dirty="0"/>
              <a:t>8 Depot chargers at Fred T. Heywood Garage</a:t>
            </a:r>
          </a:p>
          <a:p>
            <a:pPr marL="285750" indent="-285750">
              <a:buFont typeface="Arial" panose="020B0604020202020204" pitchFamily="34" charset="0"/>
              <a:buChar char="•"/>
            </a:pPr>
            <a:r>
              <a:rPr lang="en-US" sz="2800" dirty="0"/>
              <a:t>2 On-route chargers at Brooklyn Center Transit Center</a:t>
            </a:r>
          </a:p>
          <a:p>
            <a:pPr marL="0" indent="0">
              <a:buNone/>
            </a:pPr>
            <a:endParaRPr lang="en-US" dirty="0"/>
          </a:p>
        </p:txBody>
      </p:sp>
      <p:sp>
        <p:nvSpPr>
          <p:cNvPr id="5" name="Slide Number Placeholder 4">
            <a:extLst>
              <a:ext uri="{FF2B5EF4-FFF2-40B4-BE49-F238E27FC236}">
                <a16:creationId xmlns:a16="http://schemas.microsoft.com/office/drawing/2014/main" id="{33610086-5C02-46A6-908D-C3B73E74BC4B}"/>
              </a:ext>
            </a:extLst>
          </p:cNvPr>
          <p:cNvSpPr>
            <a:spLocks noGrp="1"/>
          </p:cNvSpPr>
          <p:nvPr>
            <p:ph type="sldNum" sz="quarter" idx="12"/>
          </p:nvPr>
        </p:nvSpPr>
        <p:spPr/>
        <p:txBody>
          <a:bodyPr/>
          <a:lstStyle/>
          <a:p>
            <a:fld id="{0E94F57F-B5C3-4C37-9459-37E25BBC1668}" type="slidenum">
              <a:rPr lang="en-US" altLang="en-US" smtClean="0"/>
              <a:pPr/>
              <a:t>5</a:t>
            </a:fld>
            <a:endParaRPr lang="en-US" altLang="en-US" dirty="0"/>
          </a:p>
        </p:txBody>
      </p:sp>
    </p:spTree>
    <p:extLst>
      <p:ext uri="{BB962C8B-B14F-4D97-AF65-F5344CB8AC3E}">
        <p14:creationId xmlns:p14="http://schemas.microsoft.com/office/powerpoint/2010/main" val="53699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7B3203-59A8-4F03-B8C5-D3B0C4A18A0C}"/>
              </a:ext>
            </a:extLst>
          </p:cNvPr>
          <p:cNvSpPr>
            <a:spLocks noGrp="1"/>
          </p:cNvSpPr>
          <p:nvPr>
            <p:ph idx="1"/>
          </p:nvPr>
        </p:nvSpPr>
        <p:spPr>
          <a:xfrm>
            <a:off x="4223407" y="4199733"/>
            <a:ext cx="8229600" cy="4678363"/>
          </a:xfrm>
        </p:spPr>
        <p:txBody>
          <a:bodyPr/>
          <a:lstStyle/>
          <a:p>
            <a:r>
              <a:rPr lang="en-US" dirty="0">
                <a:solidFill>
                  <a:schemeClr val="accent1">
                    <a:lumMod val="75000"/>
                  </a:schemeClr>
                </a:solidFill>
              </a:rPr>
              <a:t>1 Xcel typically ends at the Transformer/Meter</a:t>
            </a:r>
          </a:p>
          <a:p>
            <a:r>
              <a:rPr lang="en-US" dirty="0">
                <a:solidFill>
                  <a:srgbClr val="FF0000"/>
                </a:solidFill>
              </a:rPr>
              <a:t>2</a:t>
            </a:r>
            <a:r>
              <a:rPr lang="en-US" dirty="0"/>
              <a:t> </a:t>
            </a:r>
            <a:r>
              <a:rPr lang="en-US" dirty="0">
                <a:solidFill>
                  <a:srgbClr val="FF0000"/>
                </a:solidFill>
              </a:rPr>
              <a:t>Pilot Project will cover Panel, conduit, and wiring into to base of chargers</a:t>
            </a:r>
          </a:p>
          <a:p>
            <a:r>
              <a:rPr lang="en-US" dirty="0">
                <a:solidFill>
                  <a:schemeClr val="tx1"/>
                </a:solidFill>
              </a:rPr>
              <a:t>3 Metro Transit install charging stations</a:t>
            </a:r>
          </a:p>
          <a:p>
            <a:pPr marL="0" indent="0">
              <a:buNone/>
            </a:pPr>
            <a:endParaRPr lang="en-US" dirty="0"/>
          </a:p>
        </p:txBody>
      </p:sp>
      <p:sp>
        <p:nvSpPr>
          <p:cNvPr id="4" name="Slide Number Placeholder 3">
            <a:extLst>
              <a:ext uri="{FF2B5EF4-FFF2-40B4-BE49-F238E27FC236}">
                <a16:creationId xmlns:a16="http://schemas.microsoft.com/office/drawing/2014/main" id="{2E5126F7-A0FB-4EE2-B604-31D1D881D886}"/>
              </a:ext>
            </a:extLst>
          </p:cNvPr>
          <p:cNvSpPr>
            <a:spLocks noGrp="1"/>
          </p:cNvSpPr>
          <p:nvPr>
            <p:ph type="sldNum" sz="quarter" idx="12"/>
          </p:nvPr>
        </p:nvSpPr>
        <p:spPr>
          <a:xfrm>
            <a:off x="8737600" y="6356352"/>
            <a:ext cx="2844800" cy="365125"/>
          </a:xfrm>
        </p:spPr>
        <p:txBody>
          <a:bodyPr/>
          <a:lstStyle/>
          <a:p>
            <a:fld id="{979E67D6-9116-49DE-91BE-30BF03FD100B}" type="slidenum">
              <a:rPr lang="en-US" smtClean="0">
                <a:solidFill>
                  <a:prstClr val="black"/>
                </a:solidFill>
              </a:rPr>
              <a:pPr/>
              <a:t>6</a:t>
            </a:fld>
            <a:endParaRPr lang="en-US" dirty="0">
              <a:solidFill>
                <a:prstClr val="black"/>
              </a:solidFill>
            </a:endParaRPr>
          </a:p>
        </p:txBody>
      </p:sp>
      <p:pic>
        <p:nvPicPr>
          <p:cNvPr id="2" name="Picture 1">
            <a:extLst>
              <a:ext uri="{FF2B5EF4-FFF2-40B4-BE49-F238E27FC236}">
                <a16:creationId xmlns:a16="http://schemas.microsoft.com/office/drawing/2014/main" id="{FE7EE175-B50C-46AD-9AA5-495544D2A049}"/>
              </a:ext>
            </a:extLst>
          </p:cNvPr>
          <p:cNvPicPr>
            <a:picLocks noChangeAspect="1"/>
          </p:cNvPicPr>
          <p:nvPr/>
        </p:nvPicPr>
        <p:blipFill>
          <a:blip r:embed="rId2"/>
          <a:stretch>
            <a:fillRect/>
          </a:stretch>
        </p:blipFill>
        <p:spPr>
          <a:xfrm>
            <a:off x="3603297" y="1109202"/>
            <a:ext cx="8534400" cy="2924175"/>
          </a:xfrm>
          <a:prstGeom prst="rect">
            <a:avLst/>
          </a:prstGeom>
        </p:spPr>
      </p:pic>
      <p:pic>
        <p:nvPicPr>
          <p:cNvPr id="7" name="Picture 6">
            <a:extLst>
              <a:ext uri="{FF2B5EF4-FFF2-40B4-BE49-F238E27FC236}">
                <a16:creationId xmlns:a16="http://schemas.microsoft.com/office/drawing/2014/main" id="{E6E3AA46-7DCC-41E8-9A16-CFD9012D3A7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6554" y="2713671"/>
            <a:ext cx="3519213" cy="2639411"/>
          </a:xfrm>
          <a:prstGeom prst="rect">
            <a:avLst/>
          </a:prstGeom>
        </p:spPr>
      </p:pic>
      <p:sp>
        <p:nvSpPr>
          <p:cNvPr id="8" name="Title 6">
            <a:extLst>
              <a:ext uri="{FF2B5EF4-FFF2-40B4-BE49-F238E27FC236}">
                <a16:creationId xmlns:a16="http://schemas.microsoft.com/office/drawing/2014/main" id="{51D4B77B-3673-4F11-A28D-DFC747A5540A}"/>
              </a:ext>
            </a:extLst>
          </p:cNvPr>
          <p:cNvSpPr>
            <a:spLocks noGrp="1"/>
          </p:cNvSpPr>
          <p:nvPr>
            <p:ph type="title"/>
          </p:nvPr>
        </p:nvSpPr>
        <p:spPr>
          <a:xfrm>
            <a:off x="0" y="0"/>
            <a:ext cx="10972800" cy="609600"/>
          </a:xfrm>
        </p:spPr>
        <p:txBody>
          <a:bodyPr/>
          <a:lstStyle/>
          <a:p>
            <a:r>
              <a:rPr lang="en-US" sz="4400" dirty="0">
                <a:solidFill>
                  <a:schemeClr val="bg1"/>
                </a:solidFill>
              </a:rPr>
              <a:t>Pilot Project</a:t>
            </a:r>
          </a:p>
        </p:txBody>
      </p:sp>
    </p:spTree>
    <p:extLst>
      <p:ext uri="{BB962C8B-B14F-4D97-AF65-F5344CB8AC3E}">
        <p14:creationId xmlns:p14="http://schemas.microsoft.com/office/powerpoint/2010/main" val="76250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885E23-1067-4F75-BB8F-8B3F56C3D2B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22448" y="1508682"/>
            <a:ext cx="5787941" cy="4340956"/>
          </a:xfrm>
          <a:prstGeom prst="rect">
            <a:avLst/>
          </a:prstGeom>
        </p:spPr>
      </p:pic>
      <p:sp>
        <p:nvSpPr>
          <p:cNvPr id="3" name="Content Placeholder 2">
            <a:extLst>
              <a:ext uri="{FF2B5EF4-FFF2-40B4-BE49-F238E27FC236}">
                <a16:creationId xmlns:a16="http://schemas.microsoft.com/office/drawing/2014/main" id="{2E58A558-1C22-5243-83F5-87056A94BDB9}"/>
              </a:ext>
            </a:extLst>
          </p:cNvPr>
          <p:cNvSpPr>
            <a:spLocks noGrp="1"/>
          </p:cNvSpPr>
          <p:nvPr>
            <p:ph idx="1"/>
          </p:nvPr>
        </p:nvSpPr>
        <p:spPr>
          <a:xfrm>
            <a:off x="609600" y="1600201"/>
            <a:ext cx="4545496" cy="4525963"/>
          </a:xfrm>
        </p:spPr>
        <p:txBody>
          <a:bodyPr>
            <a:normAutofit/>
          </a:bodyPr>
          <a:lstStyle/>
          <a:p>
            <a:pPr defTabSz="914377"/>
            <a:r>
              <a:rPr lang="en-US" sz="2667" dirty="0">
                <a:latin typeface="Calibri" pitchFamily="34" charset="0"/>
              </a:rPr>
              <a:t>Electrical Service by Xcel Energy</a:t>
            </a:r>
          </a:p>
          <a:p>
            <a:pPr defTabSz="914377"/>
            <a:r>
              <a:rPr lang="en-US" sz="2667" dirty="0">
                <a:latin typeface="Calibri" pitchFamily="34" charset="0"/>
              </a:rPr>
              <a:t>Switchgear, conduit, cabling from transformer to chargers by Xcel’s contractor</a:t>
            </a:r>
          </a:p>
          <a:p>
            <a:pPr defTabSz="914377"/>
            <a:r>
              <a:rPr lang="en-US" sz="2667" dirty="0">
                <a:latin typeface="Calibri" pitchFamily="34" charset="0"/>
              </a:rPr>
              <a:t>(8) Siemens RAVE 150 Chargers &amp; Dispensers by Metro Transit contractor</a:t>
            </a:r>
            <a:endParaRPr lang="en-US" sz="2133" dirty="0">
              <a:latin typeface="Calibri" pitchFamily="34" charset="0"/>
            </a:endParaRPr>
          </a:p>
          <a:p>
            <a:endParaRPr lang="en-US" dirty="0"/>
          </a:p>
        </p:txBody>
      </p:sp>
      <p:sp>
        <p:nvSpPr>
          <p:cNvPr id="9" name="Rectangular Callout 8">
            <a:extLst>
              <a:ext uri="{FF2B5EF4-FFF2-40B4-BE49-F238E27FC236}">
                <a16:creationId xmlns:a16="http://schemas.microsoft.com/office/drawing/2014/main" id="{37DA13BE-F91E-4F4E-8204-C285C103120B}"/>
              </a:ext>
            </a:extLst>
          </p:cNvPr>
          <p:cNvSpPr/>
          <p:nvPr/>
        </p:nvSpPr>
        <p:spPr>
          <a:xfrm>
            <a:off x="9976577" y="1737349"/>
            <a:ext cx="1460479" cy="815553"/>
          </a:xfrm>
          <a:prstGeom prst="wedgeRectCallout">
            <a:avLst>
              <a:gd name="adj1" fmla="val -27721"/>
              <a:gd name="adj2" fmla="val 238721"/>
            </a:avLst>
          </a:prstGeom>
          <a:solidFill>
            <a:srgbClr val="0053A0"/>
          </a:solidFill>
          <a:ln w="25400" cap="flat" cmpd="sng" algn="ctr">
            <a:solidFill>
              <a:srgbClr val="0053A0"/>
            </a:solidFill>
            <a:prstDash val="solid"/>
          </a:ln>
          <a:effectLst/>
        </p:spPr>
        <p:txBody>
          <a:bodyPr rtlCol="0" anchor="ctr"/>
          <a:lstStyle/>
          <a:p>
            <a:pPr algn="ctr" defTabSz="609585" fontAlgn="auto">
              <a:spcBef>
                <a:spcPts val="0"/>
              </a:spcBef>
              <a:spcAft>
                <a:spcPts val="0"/>
              </a:spcAft>
              <a:defRPr/>
            </a:pPr>
            <a:r>
              <a:rPr lang="en-US" kern="0" noProof="0" dirty="0">
                <a:solidFill>
                  <a:srgbClr val="FFFFFF"/>
                </a:solidFill>
                <a:latin typeface="Calibri" pitchFamily="34" charset="0"/>
              </a:rPr>
              <a:t>Bus 8701 Charging</a:t>
            </a:r>
            <a:endParaRPr lang="en-US" sz="2400" kern="0" dirty="0">
              <a:solidFill>
                <a:srgbClr val="FFFFFF"/>
              </a:solidFill>
              <a:latin typeface="Calibri" pitchFamily="34" charset="0"/>
            </a:endParaRPr>
          </a:p>
        </p:txBody>
      </p:sp>
      <p:sp>
        <p:nvSpPr>
          <p:cNvPr id="10" name="Rectangular Callout 8">
            <a:extLst>
              <a:ext uri="{FF2B5EF4-FFF2-40B4-BE49-F238E27FC236}">
                <a16:creationId xmlns:a16="http://schemas.microsoft.com/office/drawing/2014/main" id="{95ED2C7D-81F7-400F-A57F-FB0391353202}"/>
              </a:ext>
            </a:extLst>
          </p:cNvPr>
          <p:cNvSpPr/>
          <p:nvPr/>
        </p:nvSpPr>
        <p:spPr>
          <a:xfrm>
            <a:off x="7495582" y="5046802"/>
            <a:ext cx="1350493" cy="763053"/>
          </a:xfrm>
          <a:prstGeom prst="wedgeRectCallout">
            <a:avLst>
              <a:gd name="adj1" fmla="val -38748"/>
              <a:gd name="adj2" fmla="val -141293"/>
            </a:avLst>
          </a:prstGeom>
          <a:solidFill>
            <a:srgbClr val="0053A0"/>
          </a:solidFill>
          <a:ln w="25400" cap="flat" cmpd="sng" algn="ctr">
            <a:solidFill>
              <a:srgbClr val="0053A0"/>
            </a:solidFill>
            <a:prstDash val="solid"/>
          </a:ln>
          <a:effectLst/>
        </p:spPr>
        <p:txBody>
          <a:bodyPr rtlCol="0" anchor="ctr"/>
          <a:lstStyle/>
          <a:p>
            <a:pPr algn="ctr" defTabSz="609585" fontAlgn="auto">
              <a:spcBef>
                <a:spcPts val="0"/>
              </a:spcBef>
              <a:spcAft>
                <a:spcPts val="0"/>
              </a:spcAft>
              <a:defRPr/>
            </a:pPr>
            <a:r>
              <a:rPr lang="en-US" kern="0" noProof="0" dirty="0">
                <a:solidFill>
                  <a:srgbClr val="FFFFFF"/>
                </a:solidFill>
                <a:latin typeface="Calibri" pitchFamily="34" charset="0"/>
              </a:rPr>
              <a:t>Charging Cabinet</a:t>
            </a:r>
            <a:endParaRPr lang="en-US" sz="2400" kern="0" dirty="0">
              <a:solidFill>
                <a:srgbClr val="FFFFFF"/>
              </a:solidFill>
              <a:latin typeface="Calibri" pitchFamily="34" charset="0"/>
            </a:endParaRPr>
          </a:p>
        </p:txBody>
      </p:sp>
      <p:sp>
        <p:nvSpPr>
          <p:cNvPr id="11" name="Rectangular Callout 8">
            <a:extLst>
              <a:ext uri="{FF2B5EF4-FFF2-40B4-BE49-F238E27FC236}">
                <a16:creationId xmlns:a16="http://schemas.microsoft.com/office/drawing/2014/main" id="{9FEF98D4-7B0E-4468-B43B-DA39C932D65C}"/>
              </a:ext>
            </a:extLst>
          </p:cNvPr>
          <p:cNvSpPr/>
          <p:nvPr/>
        </p:nvSpPr>
        <p:spPr>
          <a:xfrm>
            <a:off x="6287402" y="1737349"/>
            <a:ext cx="1531980" cy="892535"/>
          </a:xfrm>
          <a:prstGeom prst="wedgeRectCallout">
            <a:avLst>
              <a:gd name="adj1" fmla="val -43536"/>
              <a:gd name="adj2" fmla="val 101751"/>
            </a:avLst>
          </a:prstGeom>
          <a:solidFill>
            <a:srgbClr val="0053A0"/>
          </a:solidFill>
          <a:ln w="25400" cap="flat" cmpd="sng" algn="ctr">
            <a:solidFill>
              <a:srgbClr val="0053A0"/>
            </a:solidFill>
            <a:prstDash val="solid"/>
          </a:ln>
          <a:effectLst/>
        </p:spPr>
        <p:txBody>
          <a:bodyPr rtlCol="0" anchor="ctr"/>
          <a:lstStyle/>
          <a:p>
            <a:pPr algn="ctr" defTabSz="609585" fontAlgn="auto">
              <a:spcBef>
                <a:spcPts val="0"/>
              </a:spcBef>
              <a:spcAft>
                <a:spcPts val="0"/>
              </a:spcAft>
              <a:defRPr/>
            </a:pPr>
            <a:r>
              <a:rPr lang="en-US" kern="0" noProof="0" dirty="0">
                <a:solidFill>
                  <a:srgbClr val="FFFFFF"/>
                </a:solidFill>
                <a:latin typeface="Calibri" pitchFamily="34" charset="0"/>
              </a:rPr>
              <a:t>Dispenser</a:t>
            </a:r>
            <a:endParaRPr lang="en-US" kern="0" dirty="0">
              <a:solidFill>
                <a:srgbClr val="FFFFFF"/>
              </a:solidFill>
              <a:latin typeface="Calibri" pitchFamily="34" charset="0"/>
            </a:endParaRPr>
          </a:p>
        </p:txBody>
      </p:sp>
      <p:sp>
        <p:nvSpPr>
          <p:cNvPr id="8" name="Title 6">
            <a:extLst>
              <a:ext uri="{FF2B5EF4-FFF2-40B4-BE49-F238E27FC236}">
                <a16:creationId xmlns:a16="http://schemas.microsoft.com/office/drawing/2014/main" id="{FDDF8C01-4843-44E1-9279-23C4A736EBC5}"/>
              </a:ext>
            </a:extLst>
          </p:cNvPr>
          <p:cNvSpPr txBox="1">
            <a:spLocks/>
          </p:cNvSpPr>
          <p:nvPr/>
        </p:nvSpPr>
        <p:spPr bwMode="auto">
          <a:xfrm>
            <a:off x="0" y="0"/>
            <a:ext cx="10972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chemeClr val="accent1"/>
                </a:solidFill>
                <a:latin typeface="+mj-lt"/>
                <a:ea typeface="+mj-ea"/>
                <a:cs typeface="+mj-cs"/>
              </a:defRPr>
            </a:lvl1pPr>
            <a:lvl2pPr algn="l" rtl="0" fontAlgn="base">
              <a:spcBef>
                <a:spcPct val="0"/>
              </a:spcBef>
              <a:spcAft>
                <a:spcPct val="0"/>
              </a:spcAft>
              <a:defRPr sz="3200" b="1">
                <a:solidFill>
                  <a:srgbClr val="105594"/>
                </a:solidFill>
                <a:latin typeface="Arial" charset="0"/>
              </a:defRPr>
            </a:lvl2pPr>
            <a:lvl3pPr algn="l" rtl="0" fontAlgn="base">
              <a:spcBef>
                <a:spcPct val="0"/>
              </a:spcBef>
              <a:spcAft>
                <a:spcPct val="0"/>
              </a:spcAft>
              <a:defRPr sz="3200" b="1">
                <a:solidFill>
                  <a:srgbClr val="105594"/>
                </a:solidFill>
                <a:latin typeface="Arial" charset="0"/>
              </a:defRPr>
            </a:lvl3pPr>
            <a:lvl4pPr algn="l" rtl="0" fontAlgn="base">
              <a:spcBef>
                <a:spcPct val="0"/>
              </a:spcBef>
              <a:spcAft>
                <a:spcPct val="0"/>
              </a:spcAft>
              <a:defRPr sz="3200" b="1">
                <a:solidFill>
                  <a:srgbClr val="105594"/>
                </a:solidFill>
                <a:latin typeface="Arial" charset="0"/>
              </a:defRPr>
            </a:lvl4pPr>
            <a:lvl5pPr algn="l" rtl="0" fontAlgn="base">
              <a:spcBef>
                <a:spcPct val="0"/>
              </a:spcBef>
              <a:spcAft>
                <a:spcPct val="0"/>
              </a:spcAft>
              <a:defRPr sz="3200" b="1">
                <a:solidFill>
                  <a:srgbClr val="105594"/>
                </a:solidFill>
                <a:latin typeface="Arial" charset="0"/>
              </a:defRPr>
            </a:lvl5pPr>
            <a:lvl6pPr marL="457189" algn="l" rtl="0" fontAlgn="base">
              <a:spcBef>
                <a:spcPct val="0"/>
              </a:spcBef>
              <a:spcAft>
                <a:spcPct val="0"/>
              </a:spcAft>
              <a:defRPr sz="3200" b="1">
                <a:solidFill>
                  <a:srgbClr val="105594"/>
                </a:solidFill>
                <a:latin typeface="Arial" charset="0"/>
              </a:defRPr>
            </a:lvl6pPr>
            <a:lvl7pPr marL="914377" algn="l" rtl="0" fontAlgn="base">
              <a:spcBef>
                <a:spcPct val="0"/>
              </a:spcBef>
              <a:spcAft>
                <a:spcPct val="0"/>
              </a:spcAft>
              <a:defRPr sz="3200" b="1">
                <a:solidFill>
                  <a:srgbClr val="105594"/>
                </a:solidFill>
                <a:latin typeface="Arial" charset="0"/>
              </a:defRPr>
            </a:lvl7pPr>
            <a:lvl8pPr marL="1371566" algn="l" rtl="0" fontAlgn="base">
              <a:spcBef>
                <a:spcPct val="0"/>
              </a:spcBef>
              <a:spcAft>
                <a:spcPct val="0"/>
              </a:spcAft>
              <a:defRPr sz="3200" b="1">
                <a:solidFill>
                  <a:srgbClr val="105594"/>
                </a:solidFill>
                <a:latin typeface="Arial" charset="0"/>
              </a:defRPr>
            </a:lvl8pPr>
            <a:lvl9pPr marL="1828754" algn="l" rtl="0" fontAlgn="base">
              <a:spcBef>
                <a:spcPct val="0"/>
              </a:spcBef>
              <a:spcAft>
                <a:spcPct val="0"/>
              </a:spcAft>
              <a:defRPr sz="3200" b="1">
                <a:solidFill>
                  <a:srgbClr val="105594"/>
                </a:solidFill>
                <a:latin typeface="Arial" charset="0"/>
              </a:defRPr>
            </a:lvl9pPr>
          </a:lstStyle>
          <a:p>
            <a:r>
              <a:rPr lang="en-US" sz="4400" kern="0" dirty="0">
                <a:solidFill>
                  <a:schemeClr val="bg1"/>
                </a:solidFill>
              </a:rPr>
              <a:t>Heywood Garage Infrastructure</a:t>
            </a:r>
          </a:p>
        </p:txBody>
      </p:sp>
    </p:spTree>
    <p:extLst>
      <p:ext uri="{BB962C8B-B14F-4D97-AF65-F5344CB8AC3E}">
        <p14:creationId xmlns:p14="http://schemas.microsoft.com/office/powerpoint/2010/main" val="1835730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672" y="1967235"/>
            <a:ext cx="3387104" cy="4569029"/>
          </a:xfrm>
        </p:spPr>
        <p:txBody>
          <a:bodyPr vert="horz" wrap="square" lIns="121920" tIns="60960" rIns="121920" bIns="60960" numCol="1" rtlCol="0" anchor="t" anchorCtr="0" compatLnSpc="1">
            <a:prstTxWarp prst="textNoShape">
              <a:avLst/>
            </a:prstTxWarp>
            <a:normAutofit/>
          </a:bodyPr>
          <a:lstStyle/>
          <a:p>
            <a:pPr indent="-304792" defTabSz="1219170">
              <a:lnSpc>
                <a:spcPct val="90000"/>
              </a:lnSpc>
              <a:buFont typeface="Arial" panose="020B0604020202020204" pitchFamily="34" charset="0"/>
              <a:buChar char="•"/>
            </a:pPr>
            <a:r>
              <a:rPr lang="en-US" sz="2667" dirty="0"/>
              <a:t>Electrical Service by Xcel Energy</a:t>
            </a:r>
          </a:p>
          <a:p>
            <a:pPr indent="-304792" defTabSz="1219170">
              <a:lnSpc>
                <a:spcPct val="90000"/>
              </a:lnSpc>
              <a:buFont typeface="Arial" panose="020B0604020202020204" pitchFamily="34" charset="0"/>
              <a:buChar char="•"/>
            </a:pPr>
            <a:r>
              <a:rPr lang="en-US" sz="2667" dirty="0"/>
              <a:t>Switchgear, conduit, cabling from transformer to chargers by Xcel’s contractor</a:t>
            </a:r>
          </a:p>
          <a:p>
            <a:pPr indent="-304792" defTabSz="1219170">
              <a:lnSpc>
                <a:spcPct val="90000"/>
              </a:lnSpc>
              <a:buFont typeface="Arial" panose="020B0604020202020204" pitchFamily="34" charset="0"/>
              <a:buChar char="•"/>
            </a:pPr>
            <a:r>
              <a:rPr lang="en-US" sz="2667" dirty="0"/>
              <a:t>2 Siemens 300kW on-route chargers by Metro Transit contractor</a:t>
            </a:r>
          </a:p>
          <a:p>
            <a:pPr indent="-304792" defTabSz="1219170">
              <a:lnSpc>
                <a:spcPct val="90000"/>
              </a:lnSpc>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36E4CEFA-B5CF-4309-8DC3-F5ABD7B8C0E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004154" y="662056"/>
            <a:ext cx="3520784" cy="3361583"/>
          </a:xfrm>
          <a:prstGeom prst="rect">
            <a:avLst/>
          </a:prstGeom>
        </p:spPr>
      </p:pic>
      <p:pic>
        <p:nvPicPr>
          <p:cNvPr id="1026" name="Picture 2" descr="Image">
            <a:extLst>
              <a:ext uri="{FF2B5EF4-FFF2-40B4-BE49-F238E27FC236}">
                <a16:creationId xmlns:a16="http://schemas.microsoft.com/office/drawing/2014/main" id="{40B542C2-A508-400D-8277-BB2A5F0F0BA5}"/>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rot="5400000">
            <a:off x="9085992" y="801157"/>
            <a:ext cx="2717800" cy="24311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BB58B31-DDC7-4070-81C2-797AA4D52E7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009463" y="4506232"/>
            <a:ext cx="3775899" cy="1689712"/>
          </a:xfrm>
          <a:prstGeom prst="rect">
            <a:avLst/>
          </a:prstGeom>
        </p:spPr>
      </p:pic>
      <p:pic>
        <p:nvPicPr>
          <p:cNvPr id="7" name="Picture 6">
            <a:extLst>
              <a:ext uri="{FF2B5EF4-FFF2-40B4-BE49-F238E27FC236}">
                <a16:creationId xmlns:a16="http://schemas.microsoft.com/office/drawing/2014/main" id="{CF697966-B80D-4B39-8373-10152482E684}"/>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rot="5400000">
            <a:off x="9142104" y="3677586"/>
            <a:ext cx="2713571" cy="2323145"/>
          </a:xfrm>
          <a:prstGeom prst="rect">
            <a:avLst/>
          </a:prstGeom>
        </p:spPr>
      </p:pic>
      <p:sp>
        <p:nvSpPr>
          <p:cNvPr id="4" name="Slide Number Placeholder 3"/>
          <p:cNvSpPr>
            <a:spLocks noGrp="1"/>
          </p:cNvSpPr>
          <p:nvPr>
            <p:ph type="sldNum" sz="quarter" idx="12"/>
          </p:nvPr>
        </p:nvSpPr>
        <p:spPr>
          <a:xfrm>
            <a:off x="10572749" y="6471180"/>
            <a:ext cx="1306147" cy="365125"/>
          </a:xfrm>
        </p:spPr>
        <p:txBody>
          <a:bodyPr vert="horz" lIns="121920" tIns="60960" rIns="121920" bIns="60960" rtlCol="0" anchor="ctr">
            <a:normAutofit lnSpcReduction="10000"/>
          </a:bodyPr>
          <a:lstStyle/>
          <a:p>
            <a:pPr defTabSz="1219170">
              <a:spcAft>
                <a:spcPts val="800"/>
              </a:spcAft>
              <a:defRPr/>
            </a:pPr>
            <a:fld id="{FB79AFD3-BBF4-4FC9-BA83-81AF90790D99}" type="slidenum">
              <a:rPr lang="en-US">
                <a:solidFill>
                  <a:prstClr val="black">
                    <a:alpha val="80000"/>
                  </a:prstClr>
                </a:solidFill>
              </a:rPr>
              <a:pPr defTabSz="1219170">
                <a:spcAft>
                  <a:spcPts val="800"/>
                </a:spcAft>
                <a:defRPr/>
              </a:pPr>
              <a:t>8</a:t>
            </a:fld>
            <a:endParaRPr lang="en-US">
              <a:solidFill>
                <a:prstClr val="black">
                  <a:alpha val="80000"/>
                </a:prstClr>
              </a:solidFill>
            </a:endParaRPr>
          </a:p>
        </p:txBody>
      </p:sp>
      <p:sp>
        <p:nvSpPr>
          <p:cNvPr id="15" name="Title 6">
            <a:extLst>
              <a:ext uri="{FF2B5EF4-FFF2-40B4-BE49-F238E27FC236}">
                <a16:creationId xmlns:a16="http://schemas.microsoft.com/office/drawing/2014/main" id="{DC649B7E-A1B3-4279-B725-4FFDFD0655CC}"/>
              </a:ext>
            </a:extLst>
          </p:cNvPr>
          <p:cNvSpPr>
            <a:spLocks noGrp="1"/>
          </p:cNvSpPr>
          <p:nvPr>
            <p:ph type="title"/>
          </p:nvPr>
        </p:nvSpPr>
        <p:spPr>
          <a:xfrm>
            <a:off x="0" y="0"/>
            <a:ext cx="10972800" cy="609600"/>
          </a:xfrm>
        </p:spPr>
        <p:txBody>
          <a:bodyPr/>
          <a:lstStyle/>
          <a:p>
            <a:r>
              <a:rPr lang="en-US" sz="4400" dirty="0">
                <a:solidFill>
                  <a:schemeClr val="bg1"/>
                </a:solidFill>
              </a:rPr>
              <a:t>BCTC Infrastructure</a:t>
            </a:r>
          </a:p>
        </p:txBody>
      </p:sp>
    </p:spTree>
    <p:extLst>
      <p:ext uri="{BB962C8B-B14F-4D97-AF65-F5344CB8AC3E}">
        <p14:creationId xmlns:p14="http://schemas.microsoft.com/office/powerpoint/2010/main" val="192489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EC3C75-2C5B-4390-B0D0-7481005492CF}"/>
              </a:ext>
            </a:extLst>
          </p:cNvPr>
          <p:cNvSpPr>
            <a:spLocks noGrp="1"/>
          </p:cNvSpPr>
          <p:nvPr>
            <p:ph type="title"/>
          </p:nvPr>
        </p:nvSpPr>
        <p:spPr/>
        <p:txBody>
          <a:bodyPr/>
          <a:lstStyle/>
          <a:p>
            <a:r>
              <a:rPr lang="en-US" sz="4400" dirty="0"/>
              <a:t>Today’s experience</a:t>
            </a:r>
          </a:p>
        </p:txBody>
      </p:sp>
      <p:pic>
        <p:nvPicPr>
          <p:cNvPr id="4" name="Content Placeholder 3" descr="A passenger bus that is parked on the side of a road&#10;&#10;Description automatically generated">
            <a:extLst>
              <a:ext uri="{FF2B5EF4-FFF2-40B4-BE49-F238E27FC236}">
                <a16:creationId xmlns:a16="http://schemas.microsoft.com/office/drawing/2014/main" id="{0F14CAE6-B74F-41DE-B246-3921CA02908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767681"/>
            <a:ext cx="5384800" cy="4038600"/>
          </a:xfrm>
        </p:spPr>
      </p:pic>
      <p:sp>
        <p:nvSpPr>
          <p:cNvPr id="5" name="Slide Number Placeholder 4">
            <a:extLst>
              <a:ext uri="{FF2B5EF4-FFF2-40B4-BE49-F238E27FC236}">
                <a16:creationId xmlns:a16="http://schemas.microsoft.com/office/drawing/2014/main" id="{33610086-5C02-46A6-908D-C3B73E74BC4B}"/>
              </a:ext>
            </a:extLst>
          </p:cNvPr>
          <p:cNvSpPr>
            <a:spLocks noGrp="1"/>
          </p:cNvSpPr>
          <p:nvPr>
            <p:ph type="sldNum" sz="quarter" idx="12"/>
          </p:nvPr>
        </p:nvSpPr>
        <p:spPr/>
        <p:txBody>
          <a:bodyPr/>
          <a:lstStyle/>
          <a:p>
            <a:fld id="{0E94F57F-B5C3-4C37-9459-37E25BBC1668}" type="slidenum">
              <a:rPr lang="en-US" altLang="en-US" smtClean="0"/>
              <a:pPr/>
              <a:t>9</a:t>
            </a:fld>
            <a:endParaRPr lang="en-US" altLang="en-US" dirty="0"/>
          </a:p>
        </p:txBody>
      </p:sp>
      <p:sp>
        <p:nvSpPr>
          <p:cNvPr id="2" name="Content Placeholder 1">
            <a:extLst>
              <a:ext uri="{FF2B5EF4-FFF2-40B4-BE49-F238E27FC236}">
                <a16:creationId xmlns:a16="http://schemas.microsoft.com/office/drawing/2014/main" id="{01013C53-3650-42CA-BAC1-CD74B9C2C9BF}"/>
              </a:ext>
            </a:extLst>
          </p:cNvPr>
          <p:cNvSpPr>
            <a:spLocks noGrp="1"/>
          </p:cNvSpPr>
          <p:nvPr>
            <p:ph sz="half" idx="1"/>
          </p:nvPr>
        </p:nvSpPr>
        <p:spPr/>
        <p:txBody>
          <a:bodyPr/>
          <a:lstStyle/>
          <a:p>
            <a:r>
              <a:rPr lang="en-US" dirty="0"/>
              <a:t>Challenges</a:t>
            </a:r>
          </a:p>
          <a:p>
            <a:pPr lvl="1"/>
            <a:r>
              <a:rPr lang="en-US" dirty="0"/>
              <a:t>Bus charger delays</a:t>
            </a:r>
          </a:p>
          <a:p>
            <a:pPr lvl="1"/>
            <a:r>
              <a:rPr lang="en-US" dirty="0"/>
              <a:t>Unclear safety requirements</a:t>
            </a:r>
          </a:p>
          <a:p>
            <a:pPr lvl="1"/>
            <a:r>
              <a:rPr lang="en-US" dirty="0"/>
              <a:t>Vendor support readiness</a:t>
            </a:r>
          </a:p>
          <a:p>
            <a:pPr lvl="1"/>
            <a:r>
              <a:rPr lang="en-US" dirty="0"/>
              <a:t>Capturing accurate energy usage</a:t>
            </a:r>
          </a:p>
          <a:p>
            <a:r>
              <a:rPr lang="en-US" dirty="0"/>
              <a:t>Successes</a:t>
            </a:r>
          </a:p>
          <a:p>
            <a:pPr lvl="1"/>
            <a:r>
              <a:rPr lang="en-US" dirty="0"/>
              <a:t>Electric buses in service every day</a:t>
            </a:r>
          </a:p>
          <a:p>
            <a:pPr lvl="1"/>
            <a:r>
              <a:rPr lang="en-US" dirty="0"/>
              <a:t>Well received both internally and externally</a:t>
            </a:r>
          </a:p>
          <a:p>
            <a:pPr lvl="1"/>
            <a:r>
              <a:rPr lang="en-US" dirty="0"/>
              <a:t>Bus efficiency is meeting expectation</a:t>
            </a:r>
          </a:p>
          <a:p>
            <a:endParaRPr lang="en-US" sz="1800" dirty="0"/>
          </a:p>
          <a:p>
            <a:pPr lvl="1"/>
            <a:endParaRPr lang="en-US" sz="1400" dirty="0"/>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1640422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_AUDIO_DECODED" val="1"/>
  <p:tag name="ART_ENCODE_TYPE" val="0"/>
  <p:tag name="ART_ENCODE_INDEX" val="1"/>
  <p:tag name="PUBLISH_TITLE" val="TransitPolice"/>
  <p:tag name="ARTICULATE_PUBLISH_PATH" val="K:\Graphics"/>
  <p:tag name="ARTICULATE_LOGO" val="(None selected)"/>
  <p:tag name="ARTICULATE_PRESENTER" val="A. J. Olson"/>
  <p:tag name="ARTICULATE_PRESENTER_GUID" val="30F3B8A8754F"/>
  <p:tag name="ARTICULATE_LMS" val="0"/>
  <p:tag name="ARTICULATE_TEMPLATE" val="Gas Prices"/>
  <p:tag name="LMS_PUBLISH" val="No"/>
  <p:tag name="LAUNCHINNEWWINDOW" val="0"/>
  <p:tag name="LASTPUBLISHED" val="K:\Graphics\TransitPolice\player.html"/>
</p:tagLst>
</file>

<file path=ppt/theme/theme1.xml><?xml version="1.0" encoding="utf-8"?>
<a:theme xmlns:a="http://schemas.openxmlformats.org/drawingml/2006/main" name="2_NewMT">
  <a:themeElements>
    <a:clrScheme name="atcs">
      <a:dk1>
        <a:sysClr val="windowText" lastClr="000000"/>
      </a:dk1>
      <a:lt1>
        <a:sysClr val="window" lastClr="FFFFFF"/>
      </a:lt1>
      <a:dk2>
        <a:srgbClr val="4F271C"/>
      </a:dk2>
      <a:lt2>
        <a:srgbClr val="E7DEC9"/>
      </a:lt2>
      <a:accent1>
        <a:srgbClr val="0053A0"/>
      </a:accent1>
      <a:accent2>
        <a:srgbClr val="FEB80A"/>
      </a:accent2>
      <a:accent3>
        <a:srgbClr val="C32D2E"/>
      </a:accent3>
      <a:accent4>
        <a:srgbClr val="84AA33"/>
      </a:accent4>
      <a:accent5>
        <a:srgbClr val="964305"/>
      </a:accent5>
      <a:accent6>
        <a:srgbClr val="475A8D"/>
      </a:accent6>
      <a:hlink>
        <a:srgbClr val="366E9C"/>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M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M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M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M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M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M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M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M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M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M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M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M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wMT[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609</Words>
  <Application>Microsoft Office PowerPoint</Application>
  <PresentationFormat>Widescreen</PresentationFormat>
  <Paragraphs>90</Paragraphs>
  <Slides>10</Slides>
  <Notes>6</Notes>
  <HiddenSlides>2</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2_NewMT</vt:lpstr>
      <vt:lpstr>NewMT[1]</vt:lpstr>
      <vt:lpstr>Battery Electric Bus Deployment</vt:lpstr>
      <vt:lpstr>Battery Electric Bus (BEB) Pilot Program</vt:lpstr>
      <vt:lpstr>Advantages of BRT Routes</vt:lpstr>
      <vt:lpstr>Advantages of Local Routes</vt:lpstr>
      <vt:lpstr>Route Characteristics</vt:lpstr>
      <vt:lpstr>Pilot Project</vt:lpstr>
      <vt:lpstr>PowerPoint Presentation</vt:lpstr>
      <vt:lpstr>BCTC Infrastructure</vt:lpstr>
      <vt:lpstr>Today’s experience</vt:lpstr>
      <vt:lpstr> 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Battery Electric Bus Deployment</dc:title>
  <dc:creator>Dake, Matthew</dc:creator>
  <cp:lastModifiedBy>Desmond, Carrie</cp:lastModifiedBy>
  <cp:revision>3</cp:revision>
  <dcterms:created xsi:type="dcterms:W3CDTF">2019-09-13T18:06:55Z</dcterms:created>
  <dcterms:modified xsi:type="dcterms:W3CDTF">2019-10-03T21:47:58Z</dcterms:modified>
</cp:coreProperties>
</file>