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21"/>
  </p:sldMasterIdLst>
  <p:sldIdLst>
    <p:sldId id="288" r:id="rId22"/>
    <p:sldId id="305" r:id="rId23"/>
    <p:sldId id="257" r:id="rId24"/>
    <p:sldId id="295" r:id="rId25"/>
    <p:sldId id="306" r:id="rId26"/>
    <p:sldId id="285" r:id="rId27"/>
    <p:sldId id="301" r:id="rId28"/>
    <p:sldId id="299" r:id="rId29"/>
    <p:sldId id="259" r:id="rId30"/>
    <p:sldId id="274" r:id="rId31"/>
    <p:sldId id="260" r:id="rId32"/>
    <p:sldId id="307" r:id="rId33"/>
    <p:sldId id="302" r:id="rId34"/>
    <p:sldId id="309" r:id="rId35"/>
    <p:sldId id="304" r:id="rId3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Fyten" initials="MF" lastIdx="15" clrIdx="0">
    <p:extLst>
      <p:ext uri="{19B8F6BF-5375-455C-9EA6-DF929625EA0E}">
        <p15:presenceInfo xmlns:p15="http://schemas.microsoft.com/office/powerpoint/2012/main" userId="S-1-5-21-596868977-2095526774-1543857936-7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5.xml"/><Relationship Id="rId39" Type="http://schemas.openxmlformats.org/officeDocument/2006/relationships/viewProps" Target="viewProps.xml"/><Relationship Id="rId21" Type="http://schemas.openxmlformats.org/officeDocument/2006/relationships/slideMaster" Target="slideMasters/slideMaster1.xml"/><Relationship Id="rId34" Type="http://schemas.openxmlformats.org/officeDocument/2006/relationships/slide" Target="slides/slide13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5T10:24:03.987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9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8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57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3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620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82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48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5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6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8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8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6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9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1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6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9932-4505-4FF8-914A-98C065A8A5C0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B1E6B0-B699-45F2-BC00-B6F1704FB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1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852" y="4306363"/>
            <a:ext cx="5448604" cy="582749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/>
              <a:t>SouthWest Transit’s </a:t>
            </a:r>
            <a:r>
              <a:rPr lang="en-US" sz="2200" b="1" dirty="0" err="1"/>
              <a:t>Microtransit</a:t>
            </a:r>
            <a:r>
              <a:rPr lang="en-US" sz="2200" b="1" dirty="0"/>
              <a:t> Service</a:t>
            </a:r>
          </a:p>
          <a:p>
            <a:pPr algn="l"/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" y="1300721"/>
            <a:ext cx="12150309" cy="2710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20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858" y="962526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Prime Performance </a:t>
            </a:r>
            <a:br>
              <a:rPr lang="en-US" sz="2800" b="1" dirty="0"/>
            </a:br>
            <a:r>
              <a:rPr lang="en-US" sz="2800" b="1" dirty="0"/>
              <a:t>September 2019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52858" y="2014701"/>
            <a:ext cx="4064439" cy="388077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Average Ride Time: 9.43 minutes</a:t>
            </a:r>
          </a:p>
          <a:p>
            <a:r>
              <a:rPr lang="en-US" dirty="0"/>
              <a:t>Average Wait Time:17.14 minutes</a:t>
            </a:r>
          </a:p>
          <a:p>
            <a:pPr lvl="0"/>
            <a:r>
              <a:rPr lang="en-US" dirty="0"/>
              <a:t>Average Daily Riders: 409</a:t>
            </a:r>
          </a:p>
          <a:p>
            <a:pPr lvl="0"/>
            <a:r>
              <a:rPr lang="en-US" dirty="0"/>
              <a:t>Passengers Per In-Service Hour: 2.93</a:t>
            </a:r>
          </a:p>
          <a:p>
            <a:pPr lvl="0"/>
            <a:r>
              <a:rPr lang="en-US" dirty="0"/>
              <a:t>Peak Buses Used: 14</a:t>
            </a:r>
          </a:p>
          <a:p>
            <a:pPr lvl="0"/>
            <a:r>
              <a:rPr lang="en-US" dirty="0"/>
              <a:t>Avg Subsidy Per Passenger: $8.63</a:t>
            </a:r>
          </a:p>
          <a:p>
            <a:pPr lvl="0"/>
            <a:r>
              <a:rPr lang="en-US" dirty="0"/>
              <a:t>Ride Booking Method</a:t>
            </a:r>
          </a:p>
          <a:p>
            <a:pPr lvl="1"/>
            <a:r>
              <a:rPr lang="en-US" dirty="0"/>
              <a:t>65% Online</a:t>
            </a:r>
          </a:p>
          <a:p>
            <a:pPr lvl="1"/>
            <a:r>
              <a:rPr lang="en-US" dirty="0"/>
              <a:t>35% Phone</a:t>
            </a:r>
          </a:p>
          <a:p>
            <a:pPr lvl="0"/>
            <a:endParaRPr lang="en-US" b="1" dirty="0"/>
          </a:p>
          <a:p>
            <a:pPr lvl="0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59BED7B-FF99-40CB-9C30-5FC6871BD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642" y="580190"/>
            <a:ext cx="5875532" cy="587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8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74" y="312821"/>
            <a:ext cx="8596668" cy="660400"/>
          </a:xfrm>
        </p:spPr>
        <p:txBody>
          <a:bodyPr anchor="t">
            <a:normAutofit/>
          </a:bodyPr>
          <a:lstStyle/>
          <a:p>
            <a:r>
              <a:rPr lang="en-US" dirty="0"/>
              <a:t>SouthWest Prime MD</a:t>
            </a:r>
          </a:p>
        </p:txBody>
      </p:sp>
      <p:pic>
        <p:nvPicPr>
          <p:cNvPr id="7" name="Graphic 6" descr="Ambulance">
            <a:extLst>
              <a:ext uri="{FF2B5EF4-FFF2-40B4-BE49-F238E27FC236}">
                <a16:creationId xmlns:a16="http://schemas.microsoft.com/office/drawing/2014/main" id="{6D79A150-9E10-49B6-83CC-EEDB8B398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474" y="2361371"/>
            <a:ext cx="2915973" cy="2915973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871084" y="1093537"/>
            <a:ext cx="5543058" cy="545164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In October 2019, SouthWest Transit will launch a new service – </a:t>
            </a:r>
            <a:r>
              <a:rPr lang="en-US" sz="1400" b="1" dirty="0"/>
              <a:t>SW Prime MD</a:t>
            </a:r>
            <a:r>
              <a:rPr lang="en-US" sz="1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Prime MD will be an extension of the current Prime service and will provide Non-Emergency Medical Trips (NEMT).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Prime MD will service hospitals and clinics within the current service area and to select locations outside of the SouthWest service area.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Riders will be able to schedule their trip up to two weeks in advance ensuring that they make it to their appointments on time.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When riders are done with their medical appointments they simply will request an on-demand ride online or over the phone and a vehicle will be there to pick them up within minutes.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Partnering with Ridgeview Medical for subsidized trips.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The case for NEMT services: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Patients who can’t get to their medical appointments cost the nation’s healthcare system an estimated $150 billion each year.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3.6 million people miss or delay medical care each year because they lack available or affordable transportation.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Reduces barriers to healthcare transportation, improving access for people who are often frail and vulnerable.</a:t>
            </a:r>
          </a:p>
        </p:txBody>
      </p:sp>
    </p:spTree>
    <p:extLst>
      <p:ext uri="{BB962C8B-B14F-4D97-AF65-F5344CB8AC3E}">
        <p14:creationId xmlns:p14="http://schemas.microsoft.com/office/powerpoint/2010/main" val="231981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A21A972-802A-4A93-9BA0-4D4B88B75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/>
              <a:t>494 Prime Service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6EA31DCA-0BE8-4F4C-A140-EA8124089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39" y="816638"/>
            <a:ext cx="4960362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CMAQ Grant funded. </a:t>
            </a:r>
          </a:p>
          <a:p>
            <a:r>
              <a:rPr lang="en-US" dirty="0"/>
              <a:t>Both on-demand and scheduled ride capabilities</a:t>
            </a:r>
          </a:p>
          <a:p>
            <a:r>
              <a:rPr lang="en-US" dirty="0"/>
              <a:t>Implementing scheduling aspect for MSP Airport and Mall of America service.</a:t>
            </a:r>
          </a:p>
          <a:p>
            <a:r>
              <a:rPr lang="en-US" dirty="0"/>
              <a:t>Incorporating regional transit hubs in service area to facilitate regional travel.</a:t>
            </a:r>
          </a:p>
          <a:p>
            <a:r>
              <a:rPr lang="en-US" dirty="0"/>
              <a:t>At least 8 additional vehicles &amp; all-day service Monday through Saturday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3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A43C0A71-3056-4A51-A776-5C16D8DC6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" r="1" b="12377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3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A21A972-802A-4A93-9BA0-4D4B88B75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What about TNC’s?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6EA31DCA-0BE8-4F4C-A140-EA8124089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232" y="576761"/>
            <a:ext cx="4619706" cy="5704478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dirty="0"/>
              <a:t>SWT has had a past partnership with Lyft and is currently in discussions with Uber.</a:t>
            </a:r>
          </a:p>
          <a:p>
            <a:r>
              <a:rPr lang="en-US" dirty="0"/>
              <a:t>Seeking to supplement current Prime services as well offer service outside of current service hours (ex: airport)</a:t>
            </a:r>
          </a:p>
          <a:p>
            <a:r>
              <a:rPr lang="en-US" dirty="0"/>
              <a:t>Voucher Program</a:t>
            </a:r>
          </a:p>
          <a:p>
            <a:r>
              <a:rPr lang="en-US" dirty="0"/>
              <a:t>Hurdles</a:t>
            </a:r>
          </a:p>
          <a:p>
            <a:pPr lvl="1"/>
            <a:r>
              <a:rPr lang="en-US" dirty="0"/>
              <a:t>Title VI</a:t>
            </a:r>
          </a:p>
          <a:p>
            <a:pPr lvl="1"/>
            <a:r>
              <a:rPr lang="en-US" dirty="0"/>
              <a:t>ADA</a:t>
            </a:r>
          </a:p>
          <a:p>
            <a:pPr lvl="1"/>
            <a:r>
              <a:rPr lang="en-US" dirty="0"/>
              <a:t>Service quality/reliability</a:t>
            </a:r>
          </a:p>
          <a:p>
            <a:pPr lvl="1"/>
            <a:r>
              <a:rPr lang="en-US" dirty="0"/>
              <a:t>Data Sharing</a:t>
            </a:r>
          </a:p>
          <a:p>
            <a:pPr lvl="1"/>
            <a:r>
              <a:rPr lang="en-US" dirty="0"/>
              <a:t>Ride sharing</a:t>
            </a:r>
          </a:p>
          <a:p>
            <a:pPr lvl="1"/>
            <a:r>
              <a:rPr lang="en-US" dirty="0"/>
              <a:t>Suburban/exurban TNC supply</a:t>
            </a:r>
          </a:p>
        </p:txBody>
      </p:sp>
    </p:spTree>
    <p:extLst>
      <p:ext uri="{BB962C8B-B14F-4D97-AF65-F5344CB8AC3E}">
        <p14:creationId xmlns:p14="http://schemas.microsoft.com/office/powerpoint/2010/main" val="144787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5745-F3EC-47F6-B25B-54EAD243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10" y="1377656"/>
            <a:ext cx="9405288" cy="1303142"/>
          </a:xfrm>
        </p:spPr>
        <p:txBody>
          <a:bodyPr>
            <a:normAutofit/>
          </a:bodyPr>
          <a:lstStyle/>
          <a:p>
            <a:r>
              <a:rPr lang="en-US" sz="5400" dirty="0"/>
              <a:t>Questions?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6B8FF-FD7F-4E9B-AC14-E5E90B09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176" y="3413210"/>
            <a:ext cx="3264881" cy="16540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Matt </a:t>
            </a:r>
            <a:r>
              <a:rPr lang="en-US" dirty="0" err="1"/>
              <a:t>Fyten</a:t>
            </a:r>
            <a:endParaRPr lang="en-US" dirty="0"/>
          </a:p>
          <a:p>
            <a:r>
              <a:rPr lang="en-US" dirty="0"/>
              <a:t>Director of Operations &amp; Planning</a:t>
            </a:r>
          </a:p>
          <a:p>
            <a:r>
              <a:rPr lang="en-US" dirty="0" err="1"/>
              <a:t>SouthWest</a:t>
            </a:r>
            <a:r>
              <a:rPr lang="en-US" dirty="0"/>
              <a:t> Transit                                       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mfyten@swtransit.org</a:t>
            </a:r>
          </a:p>
          <a:p>
            <a:r>
              <a:rPr lang="en-US" dirty="0"/>
              <a:t>952-974-3111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8C0AC4-486B-439A-BEA7-95480D46EBAE}"/>
              </a:ext>
            </a:extLst>
          </p:cNvPr>
          <p:cNvSpPr txBox="1">
            <a:spLocks/>
          </p:cNvSpPr>
          <p:nvPr/>
        </p:nvSpPr>
        <p:spPr>
          <a:xfrm>
            <a:off x="5534504" y="3429000"/>
            <a:ext cx="3264881" cy="16540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Charlie Cochrane</a:t>
            </a:r>
          </a:p>
          <a:p>
            <a:r>
              <a:rPr lang="en-US" dirty="0"/>
              <a:t>Transit Planner</a:t>
            </a:r>
          </a:p>
          <a:p>
            <a:r>
              <a:rPr lang="en-US" dirty="0" err="1"/>
              <a:t>SouthWest</a:t>
            </a:r>
            <a:r>
              <a:rPr lang="en-US" dirty="0"/>
              <a:t> Transit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ccochrane@swtransit.org</a:t>
            </a:r>
          </a:p>
          <a:p>
            <a:r>
              <a:rPr lang="en-US" dirty="0"/>
              <a:t>952-974-3130</a:t>
            </a:r>
          </a:p>
        </p:txBody>
      </p:sp>
    </p:spTree>
    <p:extLst>
      <p:ext uri="{BB962C8B-B14F-4D97-AF65-F5344CB8AC3E}">
        <p14:creationId xmlns:p14="http://schemas.microsoft.com/office/powerpoint/2010/main" val="170354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r="13295" b="-2"/>
          <a:stretch/>
        </p:blipFill>
        <p:spPr>
          <a:xfrm>
            <a:off x="212548" y="-1"/>
            <a:ext cx="4671437" cy="4236855"/>
          </a:xfrm>
          <a:custGeom>
            <a:avLst/>
            <a:gdLst>
              <a:gd name="connsiteX0" fmla="*/ 630049 w 4671437"/>
              <a:gd name="connsiteY0" fmla="*/ 0 h 4236855"/>
              <a:gd name="connsiteX1" fmla="*/ 4671437 w 4671437"/>
              <a:gd name="connsiteY1" fmla="*/ 0 h 4236855"/>
              <a:gd name="connsiteX2" fmla="*/ 4671437 w 4671437"/>
              <a:gd name="connsiteY2" fmla="*/ 1 h 4236855"/>
              <a:gd name="connsiteX3" fmla="*/ 3814017 w 4671437"/>
              <a:gd name="connsiteY3" fmla="*/ 1 h 4236855"/>
              <a:gd name="connsiteX4" fmla="*/ 3181159 w 4671437"/>
              <a:gd name="connsiteY4" fmla="*/ 4236855 h 4236855"/>
              <a:gd name="connsiteX5" fmla="*/ 0 w 4671437"/>
              <a:gd name="connsiteY5" fmla="*/ 4236855 h 423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n-US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25" y="1492624"/>
            <a:ext cx="5114776" cy="4548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Public Transportation serving southwestern suburbs of Minneapolis: Eden Prairie, Chanhassen, Chaska, Carver, and Victoria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Over 1,000,000 rides annually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80% Fixed Route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10% Microtransit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10% Special Events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Large majority of ridership is park and ride express trips to/from downtown Minneapolis and the University of Minnesota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Multiple Real Estate holdings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First suburban TOD in the region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State and National award winner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Motto - “Expect the Best”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10928" r="3" b="3"/>
          <a:stretch/>
        </p:blipFill>
        <p:spPr>
          <a:xfrm>
            <a:off x="20" y="4235547"/>
            <a:ext cx="3393882" cy="2622453"/>
          </a:xfrm>
          <a:custGeom>
            <a:avLst/>
            <a:gdLst>
              <a:gd name="connsiteX0" fmla="*/ 212741 w 3393902"/>
              <a:gd name="connsiteY0" fmla="*/ 0 h 2622453"/>
              <a:gd name="connsiteX1" fmla="*/ 3393902 w 3393902"/>
              <a:gd name="connsiteY1" fmla="*/ 0 h 2622453"/>
              <a:gd name="connsiteX2" fmla="*/ 3002186 w 3393902"/>
              <a:gd name="connsiteY2" fmla="*/ 2622453 h 2622453"/>
              <a:gd name="connsiteX3" fmla="*/ 0 w 3393902"/>
              <a:gd name="connsiteY3" fmla="*/ 2622453 h 2622453"/>
              <a:gd name="connsiteX4" fmla="*/ 0 w 3393902"/>
              <a:gd name="connsiteY4" fmla="*/ 1430607 h 262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8" y="365964"/>
            <a:ext cx="2133839" cy="904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001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WHAT IS SW PRIME?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First of its kind shared ride microtransit service in Minnesota. Service began operating in 2015.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The general public can request a ride </a:t>
            </a:r>
            <a:r>
              <a:rPr lang="en-US" b="1" u="sng" dirty="0">
                <a:solidFill>
                  <a:srgbClr val="FFFFFF"/>
                </a:solidFill>
              </a:rPr>
              <a:t>on demand</a:t>
            </a:r>
            <a:r>
              <a:rPr lang="en-US" dirty="0">
                <a:solidFill>
                  <a:srgbClr val="FFFFFF"/>
                </a:solidFill>
              </a:rPr>
              <a:t> only.  No advanced scheduling.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Curb-to-curb service. 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Serving Eden Prairie, Chanhassen, Chaska, Victoria and Carver (Southdale Transit Center on Saturdays).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Scheduling software (Spare) used to book and route the rides.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80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WHY PRIME?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Need for a lower cost local service option.</a:t>
            </a:r>
          </a:p>
          <a:p>
            <a:r>
              <a:rPr lang="en-US" dirty="0">
                <a:solidFill>
                  <a:srgbClr val="FFFFFF"/>
                </a:solidFill>
              </a:rPr>
              <a:t>Prior attempts at traditional circulators/demand-response services were cost prohibitive.</a:t>
            </a:r>
          </a:p>
          <a:p>
            <a:r>
              <a:rPr lang="en-US" dirty="0">
                <a:solidFill>
                  <a:srgbClr val="FFFFFF"/>
                </a:solidFill>
              </a:rPr>
              <a:t>Increase in demand for first mile/last mile services.</a:t>
            </a:r>
          </a:p>
          <a:p>
            <a:r>
              <a:rPr lang="en-US" dirty="0">
                <a:solidFill>
                  <a:srgbClr val="FFFFFF"/>
                </a:solidFill>
              </a:rPr>
              <a:t>Need for local service with minimal support staff.</a:t>
            </a:r>
          </a:p>
          <a:p>
            <a:r>
              <a:rPr lang="en-US" dirty="0">
                <a:solidFill>
                  <a:srgbClr val="FFFFFF"/>
                </a:solidFill>
              </a:rPr>
              <a:t>Technology evolution.</a:t>
            </a:r>
          </a:p>
          <a:p>
            <a:r>
              <a:rPr lang="en-US" dirty="0">
                <a:solidFill>
                  <a:srgbClr val="FFFFFF"/>
                </a:solidFill>
              </a:rPr>
              <a:t>Tech-savvy service area population.</a:t>
            </a:r>
          </a:p>
          <a:p>
            <a:r>
              <a:rPr lang="en-US" dirty="0">
                <a:solidFill>
                  <a:srgbClr val="FFFFFF"/>
                </a:solidFill>
              </a:rPr>
              <a:t>Long track record of service innovation.</a:t>
            </a:r>
          </a:p>
          <a:p>
            <a:r>
              <a:rPr lang="en-US" dirty="0">
                <a:solidFill>
                  <a:srgbClr val="FFFFFF"/>
                </a:solidFill>
              </a:rPr>
              <a:t>Willingness to take a risk. </a:t>
            </a:r>
          </a:p>
        </p:txBody>
      </p:sp>
    </p:spTree>
    <p:extLst>
      <p:ext uri="{BB962C8B-B14F-4D97-AF65-F5344CB8AC3E}">
        <p14:creationId xmlns:p14="http://schemas.microsoft.com/office/powerpoint/2010/main" val="2207541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744" y="1943565"/>
            <a:ext cx="3893439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/>
              <a:t>SW PRIME FLEET</a:t>
            </a:r>
          </a:p>
        </p:txBody>
      </p:sp>
      <p:pic>
        <p:nvPicPr>
          <p:cNvPr id="6" name="Picture 5" descr="A van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2172BBAE-E84A-47B7-BE04-2C68FDD55A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r="4039" b="1"/>
          <a:stretch/>
        </p:blipFill>
        <p:spPr>
          <a:xfrm>
            <a:off x="212548" y="-1"/>
            <a:ext cx="5182413" cy="4236855"/>
          </a:xfrm>
          <a:custGeom>
            <a:avLst/>
            <a:gdLst>
              <a:gd name="connsiteX0" fmla="*/ 630049 w 5182413"/>
              <a:gd name="connsiteY0" fmla="*/ 0 h 4236855"/>
              <a:gd name="connsiteX1" fmla="*/ 5182413 w 5182413"/>
              <a:gd name="connsiteY1" fmla="*/ 0 h 4236855"/>
              <a:gd name="connsiteX2" fmla="*/ 5182413 w 5182413"/>
              <a:gd name="connsiteY2" fmla="*/ 21851 h 4236855"/>
              <a:gd name="connsiteX3" fmla="*/ 4547946 w 5182413"/>
              <a:gd name="connsiteY3" fmla="*/ 4236855 h 4236855"/>
              <a:gd name="connsiteX4" fmla="*/ 0 w 5182413"/>
              <a:gd name="connsiteY4" fmla="*/ 4236855 h 423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2413" h="4236855">
                <a:moveTo>
                  <a:pt x="630049" y="0"/>
                </a:moveTo>
                <a:lnTo>
                  <a:pt x="5182413" y="0"/>
                </a:lnTo>
                <a:lnTo>
                  <a:pt x="5182413" y="21851"/>
                </a:lnTo>
                <a:lnTo>
                  <a:pt x="4547946" y="4236855"/>
                </a:lnTo>
                <a:lnTo>
                  <a:pt x="0" y="4236855"/>
                </a:lnTo>
                <a:close/>
              </a:path>
            </a:pathLst>
          </a:custGeom>
        </p:spPr>
      </p:pic>
      <p:pic>
        <p:nvPicPr>
          <p:cNvPr id="7" name="Picture 6" descr="A black car parked in a parking lot&#10;&#10;Description generated with very high confidence">
            <a:extLst>
              <a:ext uri="{FF2B5EF4-FFF2-40B4-BE49-F238E27FC236}">
                <a16:creationId xmlns:a16="http://schemas.microsoft.com/office/drawing/2014/main" id="{15871FB4-A903-4C08-9F81-4394ECFD6C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" r="3" b="3"/>
          <a:stretch/>
        </p:blipFill>
        <p:spPr>
          <a:xfrm>
            <a:off x="20" y="4235547"/>
            <a:ext cx="4760670" cy="2622453"/>
          </a:xfrm>
          <a:custGeom>
            <a:avLst/>
            <a:gdLst>
              <a:gd name="connsiteX0" fmla="*/ 212741 w 4760690"/>
              <a:gd name="connsiteY0" fmla="*/ 0 h 2622453"/>
              <a:gd name="connsiteX1" fmla="*/ 4760690 w 4760690"/>
              <a:gd name="connsiteY1" fmla="*/ 0 h 2622453"/>
              <a:gd name="connsiteX2" fmla="*/ 4365943 w 4760690"/>
              <a:gd name="connsiteY2" fmla="*/ 2622453 h 2622453"/>
              <a:gd name="connsiteX3" fmla="*/ 0 w 4760690"/>
              <a:gd name="connsiteY3" fmla="*/ 2622453 h 2622453"/>
              <a:gd name="connsiteX4" fmla="*/ 0 w 4760690"/>
              <a:gd name="connsiteY4" fmla="*/ 1430607 h 262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0690" h="2622453">
                <a:moveTo>
                  <a:pt x="212741" y="0"/>
                </a:moveTo>
                <a:lnTo>
                  <a:pt x="4760690" y="0"/>
                </a:lnTo>
                <a:lnTo>
                  <a:pt x="4365943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E889D8-B743-48CD-B570-DF8A2DD27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1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do I book a PRIME ride?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F2DBD69D-3402-4BD4-A09D-726789357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0" y="488126"/>
            <a:ext cx="3259667" cy="5873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723" y="2420234"/>
            <a:ext cx="4512988" cy="3317938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1. By Phone</a:t>
            </a:r>
          </a:p>
          <a:p>
            <a:pPr marL="0" lv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2. Using your app</a:t>
            </a:r>
          </a:p>
          <a:p>
            <a:r>
              <a:rPr lang="en-US" sz="1700" dirty="0">
                <a:solidFill>
                  <a:srgbClr val="FFFFFF"/>
                </a:solidFill>
              </a:rPr>
              <a:t>Rides booked within 20 seconds.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Rides are confirmed automatically via SMS message.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Track vehicle location live using the app.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Notifications sent automatically upon vehicle arrival.</a:t>
            </a:r>
          </a:p>
          <a:p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07B0CA-AFFC-41C9-9AE5-D80CF5A2C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398" y="164068"/>
            <a:ext cx="8773797" cy="6521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74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AEB914-7087-4504-9138-4B18F3A86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3" y="230387"/>
            <a:ext cx="11412433" cy="3055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7EB937-A659-4620-827B-5D7F47096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68" y="3571874"/>
            <a:ext cx="3049464" cy="3055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829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140687" cy="517562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SW Prime Service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838710"/>
            <a:ext cx="5511296" cy="5175624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SW Prime service is available Monday – Friday: 6:30 am (First Pickup) – 7:00 pm (Last Pick Up); Saturday 10am – 4pm (Includes Southdale Mall)</a:t>
            </a:r>
          </a:p>
          <a:p>
            <a:pPr lvl="0"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No new reservations will be taken after 6:30pm (3:30pm on Saturdays)</a:t>
            </a:r>
          </a:p>
          <a:p>
            <a:pPr lvl="0"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Each ride is booked separately, meaning each leg of the trip is considered one ride</a:t>
            </a:r>
          </a:p>
          <a:p>
            <a:pPr lvl="0"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$5.00 per adult, per ride.</a:t>
            </a:r>
          </a:p>
          <a:p>
            <a:pPr lvl="0"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$4.00 for kids between the ages 6 and 12 when accompanied by a paying adult (18 years of age or older).</a:t>
            </a:r>
          </a:p>
          <a:p>
            <a:pPr lvl="0"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Free for kids 5 and under when accompanied by a paying adult (18 years of age or older).</a:t>
            </a:r>
          </a:p>
          <a:p>
            <a:pPr lvl="0"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$1.00 for seniors on Mondays between 9:00am-3:00pm &amp; all day Saturday</a:t>
            </a:r>
          </a:p>
          <a:p>
            <a:pPr lvl="0"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Free transfers to and from SouthWest Transit express services.</a:t>
            </a:r>
          </a:p>
          <a:p>
            <a:pPr marL="0" lvl="0" indent="0">
              <a:lnSpc>
                <a:spcPct val="90000"/>
              </a:lnSpc>
              <a:buNone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00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0E6B2AC-2AB7-4993-AF1D-C119A606917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90ED135-EDBC-490A-9562-8BAC282CCE1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CA37B119-04EA-4664-85B2-39A4541C699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3921889-BCDA-4741-AEF1-F41BA9AD5548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1AEECE8-F7F5-4E0F-90AD-965F3C4F9933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F1E29FC3-B8EC-4D47-B534-DCFC17DA2235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0EEA66F-6AAA-4E15-B2E0-6D7622102DB8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8C6A960-A804-4144-86DB-EF86810D543D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DAAA5A4-F3B6-43A8-890E-47D068B310E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8EB49CA-EC64-421B-AB3C-C51BD1F7616D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6055F15-55E1-4336-99D0-FCE01B3D03F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E01170B-8D15-40FA-919A-13127F9115F4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B1E0DEE-3060-4ED3-A98A-A7BC9E105D0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2668878-D84F-40C6-8C6E-55EA4E3AA00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104D035-DC7A-4251-99B9-EFF9C5252E3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58FCBC4-F46E-4A46-9123-D797BCE1014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A01D770-ED5E-432C-B1A8-B4334EAD3A2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9D78A17-8ED3-4E7F-BB03-84B65E5C802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37FCF8E-6AE0-441C-AD57-A060EB56E17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AD06899-C360-46D0-A77D-FD242F37554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778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PowerPoint Presentation</vt:lpstr>
      <vt:lpstr>Who We Are</vt:lpstr>
      <vt:lpstr>WHAT IS SW PRIME?</vt:lpstr>
      <vt:lpstr>WHY PRIME?</vt:lpstr>
      <vt:lpstr>SW PRIME FLEET</vt:lpstr>
      <vt:lpstr>How do I book a PRIME ride?</vt:lpstr>
      <vt:lpstr>PowerPoint Presentation</vt:lpstr>
      <vt:lpstr>PowerPoint Presentation</vt:lpstr>
      <vt:lpstr>SW Prime Service Information</vt:lpstr>
      <vt:lpstr>Prime Performance  September 2019</vt:lpstr>
      <vt:lpstr>SouthWest Prime MD</vt:lpstr>
      <vt:lpstr>494 Prime Service</vt:lpstr>
      <vt:lpstr>PowerPoint Presentation</vt:lpstr>
      <vt:lpstr>What about TNC’s?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Cochrane</dc:creator>
  <cp:lastModifiedBy>Charlie Cochrane</cp:lastModifiedBy>
  <cp:revision>9</cp:revision>
  <dcterms:created xsi:type="dcterms:W3CDTF">2019-10-09T15:12:31Z</dcterms:created>
  <dcterms:modified xsi:type="dcterms:W3CDTF">2019-10-11T14:25:00Z</dcterms:modified>
</cp:coreProperties>
</file>