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70" r:id="rId4"/>
    <p:sldId id="259" r:id="rId5"/>
    <p:sldId id="264" r:id="rId6"/>
    <p:sldId id="266" r:id="rId7"/>
    <p:sldId id="267" r:id="rId8"/>
    <p:sldId id="269" r:id="rId9"/>
    <p:sldId id="260"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p:restoredTop sz="80813"/>
  </p:normalViewPr>
  <p:slideViewPr>
    <p:cSldViewPr snapToGrid="0" snapToObjects="1">
      <p:cViewPr varScale="1">
        <p:scale>
          <a:sx n="84" d="100"/>
          <a:sy n="84" d="100"/>
        </p:scale>
        <p:origin x="2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31A5D9-AC28-FE41-B5E0-D31F70F42A13}" type="datetimeFigureOut">
              <a:rPr lang="en-US" smtClean="0"/>
              <a:t>10/16/19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53974F-4A1D-2B47-A700-BE4D657039D1}" type="slidenum">
              <a:rPr lang="en-US" smtClean="0"/>
              <a:t>‹#›</a:t>
            </a:fld>
            <a:endParaRPr lang="en-US"/>
          </a:p>
        </p:txBody>
      </p:sp>
    </p:spTree>
    <p:extLst>
      <p:ext uri="{BB962C8B-B14F-4D97-AF65-F5344CB8AC3E}">
        <p14:creationId xmlns:p14="http://schemas.microsoft.com/office/powerpoint/2010/main" val="3523267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govtech.com/data/Big-Data-An-On-Ramp-to-Better-Fleet-Management.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masstransitmag.com/technology/fare-collection/mobile-applications/article/21106661/moovels-loyalty-and-rewards-program-aims-to-connect-communities-through-incentivized-transit-us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Learn about and deploy technology from outcome-based approach. We don’t want a theoretical discussion of technology. But whether from an AV implementation down to fare payment integration, on-demand to fixed route, the idea is what specific outcome are you trying to achieve that the lack of technology is holding you back. We don’t want it to be solutions looking for problems. We’re working on folks to come along to say “I have this issue, I could do this well if I have X” what’s X?</a:t>
            </a:r>
          </a:p>
          <a:p>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it’s not purpose-driven, given the size of your agency/staff, it won’t happen</a:t>
            </a:r>
          </a:p>
          <a:p>
            <a:endParaRPr lang="en-US" dirty="0"/>
          </a:p>
        </p:txBody>
      </p:sp>
      <p:sp>
        <p:nvSpPr>
          <p:cNvPr id="4" name="Slide Number Placeholder 3"/>
          <p:cNvSpPr>
            <a:spLocks noGrp="1"/>
          </p:cNvSpPr>
          <p:nvPr>
            <p:ph type="sldNum" sz="quarter" idx="5"/>
          </p:nvPr>
        </p:nvSpPr>
        <p:spPr/>
        <p:txBody>
          <a:bodyPr/>
          <a:lstStyle/>
          <a:p>
            <a:fld id="{5C53974F-4A1D-2B47-A700-BE4D657039D1}" type="slidenum">
              <a:rPr lang="en-US" smtClean="0"/>
              <a:t>1</a:t>
            </a:fld>
            <a:endParaRPr lang="en-US"/>
          </a:p>
        </p:txBody>
      </p:sp>
    </p:spTree>
    <p:extLst>
      <p:ext uri="{BB962C8B-B14F-4D97-AF65-F5344CB8AC3E}">
        <p14:creationId xmlns:p14="http://schemas.microsoft.com/office/powerpoint/2010/main" val="2084317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at a very high level:</a:t>
            </a:r>
          </a:p>
          <a:p>
            <a:endParaRPr lang="en-US" dirty="0"/>
          </a:p>
          <a:p>
            <a:r>
              <a:rPr lang="en-US" dirty="0"/>
              <a:t>Because “technology” has become hyped as a solution to everything, it’s easy to jump to the need for a piece of tech to solve a problem you face. First, though, you need to get to the root of the issue: what do you hope to accomplish, why, and what causes that? If you just raised fares and cut service, technology isn’t the answer – you have a more fundamental problem.</a:t>
            </a:r>
          </a:p>
          <a:p>
            <a:endParaRPr lang="en-US" dirty="0"/>
          </a:p>
          <a:p>
            <a:r>
              <a:rPr lang="en-US" dirty="0"/>
              <a:t>Sometimes, though, you need a technological tool to address the issues you want to tackle. And that’s how you should think of it, as a tool, not an answer. For example, if you need to streamline your service you can get route planning software, or for demand-response you can look for something that will group trips efficiently.</a:t>
            </a:r>
          </a:p>
          <a:p>
            <a:endParaRPr lang="en-US" dirty="0"/>
          </a:p>
          <a:p>
            <a:r>
              <a:rPr lang="en-US" dirty="0"/>
              <a:t>Sadly, you probably don’t have the resources to acquire every tool you need. So what do you most need to accomplish, and what can have the biggest impact on your service?</a:t>
            </a:r>
          </a:p>
          <a:p>
            <a:endParaRPr lang="en-US" dirty="0"/>
          </a:p>
          <a:p>
            <a:r>
              <a:rPr lang="en-US" dirty="0"/>
              <a:t>Collaboration: this is new, but could work. There are, of course, plenty of limitations, but it’s feasible and there are some examples of small municipalities doing this. There are plenty of questions to answer if you go this route, but think about it.</a:t>
            </a:r>
          </a:p>
        </p:txBody>
      </p:sp>
      <p:sp>
        <p:nvSpPr>
          <p:cNvPr id="4" name="Slide Number Placeholder 3"/>
          <p:cNvSpPr>
            <a:spLocks noGrp="1"/>
          </p:cNvSpPr>
          <p:nvPr>
            <p:ph type="sldNum" sz="quarter" idx="5"/>
          </p:nvPr>
        </p:nvSpPr>
        <p:spPr/>
        <p:txBody>
          <a:bodyPr/>
          <a:lstStyle/>
          <a:p>
            <a:fld id="{5C53974F-4A1D-2B47-A700-BE4D657039D1}" type="slidenum">
              <a:rPr lang="en-US" smtClean="0"/>
              <a:t>2</a:t>
            </a:fld>
            <a:endParaRPr lang="en-US"/>
          </a:p>
        </p:txBody>
      </p:sp>
    </p:spTree>
    <p:extLst>
      <p:ext uri="{BB962C8B-B14F-4D97-AF65-F5344CB8AC3E}">
        <p14:creationId xmlns:p14="http://schemas.microsoft.com/office/powerpoint/2010/main" val="4162223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think about opportunities to build on existing initiatives within your community – is there political momentum, or are there businesses or organizations hoping to accomplish something through which you can work?</a:t>
            </a:r>
          </a:p>
          <a:p>
            <a:endParaRPr lang="en-US" dirty="0"/>
          </a:p>
          <a:p>
            <a:r>
              <a:rPr lang="en-US" sz="1200" kern="1200" dirty="0">
                <a:solidFill>
                  <a:schemeClr val="tx1"/>
                </a:solidFill>
                <a:effectLst/>
                <a:latin typeface="+mn-lt"/>
                <a:ea typeface="+mn-ea"/>
                <a:cs typeface="+mn-cs"/>
              </a:rPr>
              <a:t>When it comes to applying something new, or exploring a new idea, it can be easy to get caught up in your idea without rationally thinking through it. But it’s important to map it out regarding how it will work across your agency’s initiatives/efforts, and think through it. Another way to work on prioritizing your technology is: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The concept(s) that is the most “rational choice” - Mark with an “R”</a:t>
            </a:r>
          </a:p>
          <a:p>
            <a:r>
              <a:rPr lang="en-US" sz="1200" kern="1200" dirty="0">
                <a:solidFill>
                  <a:schemeClr val="tx1"/>
                </a:solidFill>
                <a:effectLst/>
                <a:latin typeface="+mn-lt"/>
                <a:ea typeface="+mn-ea"/>
                <a:cs typeface="+mn-cs"/>
              </a:rPr>
              <a:t>● The concept(s) that is most likely to delight customers - Mark with a “C”</a:t>
            </a:r>
          </a:p>
          <a:p>
            <a:r>
              <a:rPr lang="en-US" sz="1200" kern="1200" dirty="0">
                <a:solidFill>
                  <a:schemeClr val="tx1"/>
                </a:solidFill>
                <a:effectLst/>
                <a:latin typeface="+mn-lt"/>
                <a:ea typeface="+mn-ea"/>
                <a:cs typeface="+mn-cs"/>
              </a:rPr>
              <a:t>● The concept(s) that is the “darling”, the one or two you just love and can’t bear to part with - Mark with a “D”</a:t>
            </a:r>
          </a:p>
          <a:p>
            <a:r>
              <a:rPr lang="en-US" sz="1200" kern="1200" dirty="0">
                <a:solidFill>
                  <a:schemeClr val="tx1"/>
                </a:solidFill>
                <a:effectLst/>
                <a:latin typeface="+mn-lt"/>
                <a:ea typeface="+mn-ea"/>
                <a:cs typeface="+mn-cs"/>
              </a:rPr>
              <a:t>● The concept(s) that is a long shot - Mark with an “L”</a:t>
            </a:r>
          </a:p>
          <a:p>
            <a:endParaRPr lang="en-US" dirty="0"/>
          </a:p>
        </p:txBody>
      </p:sp>
      <p:sp>
        <p:nvSpPr>
          <p:cNvPr id="4" name="Slide Number Placeholder 3"/>
          <p:cNvSpPr>
            <a:spLocks noGrp="1"/>
          </p:cNvSpPr>
          <p:nvPr>
            <p:ph type="sldNum" sz="quarter" idx="5"/>
          </p:nvPr>
        </p:nvSpPr>
        <p:spPr/>
        <p:txBody>
          <a:bodyPr/>
          <a:lstStyle/>
          <a:p>
            <a:fld id="{5C53974F-4A1D-2B47-A700-BE4D657039D1}" type="slidenum">
              <a:rPr lang="en-US" smtClean="0"/>
              <a:t>3</a:t>
            </a:fld>
            <a:endParaRPr lang="en-US"/>
          </a:p>
        </p:txBody>
      </p:sp>
    </p:spTree>
    <p:extLst>
      <p:ext uri="{BB962C8B-B14F-4D97-AF65-F5344CB8AC3E}">
        <p14:creationId xmlns:p14="http://schemas.microsoft.com/office/powerpoint/2010/main" val="1837469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Gila County, AZ: consolidating county-based services into one space. You can “reserve” vehicles, un-silo them for use across services. CTAA has also been working on this concept in Southern Maryland</a:t>
            </a:r>
          </a:p>
          <a:p>
            <a:r>
              <a:rPr lang="en-US" dirty="0">
                <a:hlinkClick r:id="rId3"/>
              </a:rPr>
              <a:t>https://www.govtech.com/data/Big-Data-An-On-Ramp-to-Better-Fleet-Management.html</a:t>
            </a:r>
            <a:endParaRPr lang="en-US" dirty="0"/>
          </a:p>
        </p:txBody>
      </p:sp>
      <p:sp>
        <p:nvSpPr>
          <p:cNvPr id="4" name="Slide Number Placeholder 3"/>
          <p:cNvSpPr>
            <a:spLocks noGrp="1"/>
          </p:cNvSpPr>
          <p:nvPr>
            <p:ph type="sldNum" sz="quarter" idx="5"/>
          </p:nvPr>
        </p:nvSpPr>
        <p:spPr/>
        <p:txBody>
          <a:bodyPr/>
          <a:lstStyle/>
          <a:p>
            <a:fld id="{5C53974F-4A1D-2B47-A700-BE4D657039D1}" type="slidenum">
              <a:rPr lang="en-US" smtClean="0"/>
              <a:t>5</a:t>
            </a:fld>
            <a:endParaRPr lang="en-US"/>
          </a:p>
        </p:txBody>
      </p:sp>
    </p:spTree>
    <p:extLst>
      <p:ext uri="{BB962C8B-B14F-4D97-AF65-F5344CB8AC3E}">
        <p14:creationId xmlns:p14="http://schemas.microsoft.com/office/powerpoint/2010/main" val="2624336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Parts and maintenance: Butch </a:t>
            </a:r>
            <a:r>
              <a:rPr lang="en-US" dirty="0" err="1"/>
              <a:t>McDuffy</a:t>
            </a:r>
            <a:r>
              <a:rPr lang="en-US" dirty="0"/>
              <a:t> in Athens, GA</a:t>
            </a:r>
          </a:p>
          <a:p>
            <a:endParaRPr lang="en-US" dirty="0"/>
          </a:p>
          <a:p>
            <a:r>
              <a:rPr lang="en-US" dirty="0"/>
              <a:t>Vehicles: talk to Halsey King</a:t>
            </a:r>
          </a:p>
        </p:txBody>
      </p:sp>
      <p:sp>
        <p:nvSpPr>
          <p:cNvPr id="4" name="Slide Number Placeholder 3"/>
          <p:cNvSpPr>
            <a:spLocks noGrp="1"/>
          </p:cNvSpPr>
          <p:nvPr>
            <p:ph type="sldNum" sz="quarter" idx="5"/>
          </p:nvPr>
        </p:nvSpPr>
        <p:spPr/>
        <p:txBody>
          <a:bodyPr/>
          <a:lstStyle/>
          <a:p>
            <a:fld id="{5C53974F-4A1D-2B47-A700-BE4D657039D1}" type="slidenum">
              <a:rPr lang="en-US" smtClean="0"/>
              <a:t>6</a:t>
            </a:fld>
            <a:endParaRPr lang="en-US"/>
          </a:p>
        </p:txBody>
      </p:sp>
    </p:spTree>
    <p:extLst>
      <p:ext uri="{BB962C8B-B14F-4D97-AF65-F5344CB8AC3E}">
        <p14:creationId xmlns:p14="http://schemas.microsoft.com/office/powerpoint/2010/main" val="49355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Branding/</a:t>
            </a:r>
            <a:r>
              <a:rPr lang="en-US" dirty="0" err="1"/>
              <a:t>comms</a:t>
            </a:r>
            <a:r>
              <a:rPr lang="en-US" dirty="0"/>
              <a:t> – DCPL and DC Water Twitter wars</a:t>
            </a:r>
          </a:p>
          <a:p>
            <a:endParaRPr lang="en-US" dirty="0"/>
          </a:p>
          <a:p>
            <a:r>
              <a:rPr lang="en-US" dirty="0"/>
              <a:t>Incentives: Hampton Roads Transit pilot </a:t>
            </a:r>
            <a:r>
              <a:rPr lang="en-US" dirty="0">
                <a:hlinkClick r:id="rId3"/>
              </a:rPr>
              <a:t>https://www.masstransitmag.com/technology/fare-collection/mobile-applications/article/21106661/moovels-loyalty-and-rewards-program-aims-to-connect-communities-through-incentivized-transit-use</a:t>
            </a:r>
            <a:endParaRPr lang="en-US" dirty="0"/>
          </a:p>
        </p:txBody>
      </p:sp>
      <p:sp>
        <p:nvSpPr>
          <p:cNvPr id="4" name="Slide Number Placeholder 3"/>
          <p:cNvSpPr>
            <a:spLocks noGrp="1"/>
          </p:cNvSpPr>
          <p:nvPr>
            <p:ph type="sldNum" sz="quarter" idx="5"/>
          </p:nvPr>
        </p:nvSpPr>
        <p:spPr/>
        <p:txBody>
          <a:bodyPr/>
          <a:lstStyle/>
          <a:p>
            <a:fld id="{5C53974F-4A1D-2B47-A700-BE4D657039D1}" type="slidenum">
              <a:rPr lang="en-US" smtClean="0"/>
              <a:t>7</a:t>
            </a:fld>
            <a:endParaRPr lang="en-US"/>
          </a:p>
        </p:txBody>
      </p:sp>
    </p:spTree>
    <p:extLst>
      <p:ext uri="{BB962C8B-B14F-4D97-AF65-F5344CB8AC3E}">
        <p14:creationId xmlns:p14="http://schemas.microsoft.com/office/powerpoint/2010/main" val="2086235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Case studies of good use of data: NYC and Via – improving decision-making, routing, and efficiency, saving $X - </a:t>
            </a:r>
            <a:r>
              <a:rPr lang="en-US" sz="1200" b="0" i="0" kern="1200" dirty="0">
                <a:solidFill>
                  <a:schemeClr val="tx1"/>
                </a:solidFill>
                <a:effectLst/>
                <a:latin typeface="+mn-lt"/>
                <a:ea typeface="+mn-ea"/>
                <a:cs typeface="+mn-cs"/>
              </a:rPr>
              <a:t>“data deficits,” or a lack of information, can prevent systems from optimizing their fleets, understanding their populations, reducing costs and from improving service</a:t>
            </a:r>
            <a:endParaRPr lang="en-US" dirty="0"/>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 Drinking from a firehose, privacy implications</a:t>
            </a:r>
          </a:p>
          <a:p>
            <a:endParaRPr lang="en-US" dirty="0"/>
          </a:p>
        </p:txBody>
      </p:sp>
      <p:sp>
        <p:nvSpPr>
          <p:cNvPr id="4" name="Slide Number Placeholder 3"/>
          <p:cNvSpPr>
            <a:spLocks noGrp="1"/>
          </p:cNvSpPr>
          <p:nvPr>
            <p:ph type="sldNum" sz="quarter" idx="5"/>
          </p:nvPr>
        </p:nvSpPr>
        <p:spPr/>
        <p:txBody>
          <a:bodyPr/>
          <a:lstStyle/>
          <a:p>
            <a:fld id="{5C53974F-4A1D-2B47-A700-BE4D657039D1}" type="slidenum">
              <a:rPr lang="en-US" smtClean="0"/>
              <a:t>8</a:t>
            </a:fld>
            <a:endParaRPr lang="en-US"/>
          </a:p>
        </p:txBody>
      </p:sp>
    </p:spTree>
    <p:extLst>
      <p:ext uri="{BB962C8B-B14F-4D97-AF65-F5344CB8AC3E}">
        <p14:creationId xmlns:p14="http://schemas.microsoft.com/office/powerpoint/2010/main" val="4038007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studies on how this works in small urban/rural areas:</a:t>
            </a:r>
          </a:p>
          <a:p>
            <a:endParaRPr lang="en-US" dirty="0"/>
          </a:p>
          <a:p>
            <a:r>
              <a:rPr lang="en-US" dirty="0"/>
              <a:t>Duluth electric buses</a:t>
            </a:r>
          </a:p>
          <a:p>
            <a:endParaRPr lang="en-US" dirty="0"/>
          </a:p>
          <a:p>
            <a:r>
              <a:rPr lang="en-US" dirty="0"/>
              <a:t>There are start-ups starting up every day. You’ll have to sift through them, but there are some that are smart and are good assets. But be careful – we’ve been burned, especially be the “yeah sure we can do that.” but listen for those who ask good questions.</a:t>
            </a:r>
          </a:p>
          <a:p>
            <a:endParaRPr lang="en-US" dirty="0"/>
          </a:p>
          <a:p>
            <a:r>
              <a:rPr lang="en-US" dirty="0"/>
              <a:t>There are a bunch of tech companies finding their niche in what they provide to agencies. So there’s nuance in their products – this is good for tailor-fitting. But can be risky if shoe-horning them into what you want to accomplish.</a:t>
            </a:r>
          </a:p>
        </p:txBody>
      </p:sp>
      <p:sp>
        <p:nvSpPr>
          <p:cNvPr id="4" name="Slide Number Placeholder 3"/>
          <p:cNvSpPr>
            <a:spLocks noGrp="1"/>
          </p:cNvSpPr>
          <p:nvPr>
            <p:ph type="sldNum" sz="quarter" idx="5"/>
          </p:nvPr>
        </p:nvSpPr>
        <p:spPr/>
        <p:txBody>
          <a:bodyPr/>
          <a:lstStyle/>
          <a:p>
            <a:fld id="{5C53974F-4A1D-2B47-A700-BE4D657039D1}" type="slidenum">
              <a:rPr lang="en-US" smtClean="0"/>
              <a:t>9</a:t>
            </a:fld>
            <a:endParaRPr lang="en-US"/>
          </a:p>
        </p:txBody>
      </p:sp>
    </p:spTree>
    <p:extLst>
      <p:ext uri="{BB962C8B-B14F-4D97-AF65-F5344CB8AC3E}">
        <p14:creationId xmlns:p14="http://schemas.microsoft.com/office/powerpoint/2010/main" val="77831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4233104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136460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418329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auto">
          <a:xfrm>
            <a:off x="1" y="1280562"/>
            <a:ext cx="7436588" cy="5577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 Placeholder 8"/>
          <p:cNvSpPr>
            <a:spLocks noGrp="1"/>
          </p:cNvSpPr>
          <p:nvPr>
            <p:ph type="body" sz="quarter" idx="10" hasCustomPrompt="1"/>
          </p:nvPr>
        </p:nvSpPr>
        <p:spPr>
          <a:xfrm>
            <a:off x="703157" y="1027672"/>
            <a:ext cx="4146551" cy="1170073"/>
          </a:xfrm>
        </p:spPr>
        <p:txBody>
          <a:bodyPr anchor="t">
            <a:normAutofit/>
          </a:bodyPr>
          <a:lstStyle>
            <a:lvl1pPr marL="0" indent="0">
              <a:buNone/>
              <a:defRPr sz="4000" b="1" baseline="0">
                <a:solidFill>
                  <a:schemeClr val="accent4"/>
                </a:solidFill>
              </a:defRPr>
            </a:lvl1pPr>
          </a:lstStyle>
          <a:p>
            <a:pPr lvl="0"/>
            <a:r>
              <a:rPr lang="en-US" dirty="0"/>
              <a:t>Agenda Title</a:t>
            </a:r>
          </a:p>
        </p:txBody>
      </p:sp>
      <p:sp>
        <p:nvSpPr>
          <p:cNvPr id="4" name="Text Placeholder 14"/>
          <p:cNvSpPr>
            <a:spLocks noGrp="1"/>
          </p:cNvSpPr>
          <p:nvPr>
            <p:ph type="body" sz="quarter" idx="12" hasCustomPrompt="1"/>
          </p:nvPr>
        </p:nvSpPr>
        <p:spPr>
          <a:xfrm>
            <a:off x="5319184" y="1027672"/>
            <a:ext cx="6263216" cy="4896880"/>
          </a:xfrm>
        </p:spPr>
        <p:txBody>
          <a:bodyPr anchor="t"/>
          <a:lstStyle>
            <a:lvl1pPr marL="0" indent="0">
              <a:buNone/>
              <a:defRPr b="1">
                <a:solidFill>
                  <a:schemeClr val="accent1"/>
                </a:solidFill>
              </a:defRPr>
            </a:lvl1pPr>
            <a:lvl2pPr marL="0" indent="0">
              <a:lnSpc>
                <a:spcPct val="100000"/>
              </a:lnSpc>
              <a:buNone/>
              <a:defRPr sz="1867"/>
            </a:lvl2pPr>
            <a:lvl3pPr marL="1219170" indent="0">
              <a:lnSpc>
                <a:spcPct val="100000"/>
              </a:lnSpc>
              <a:buFont typeface="Arial"/>
              <a:buNone/>
              <a:defRPr sz="1867"/>
            </a:lvl3pPr>
            <a:lvl4pPr marL="1828754" indent="0">
              <a:buNone/>
              <a:defRPr/>
            </a:lvl4pPr>
            <a:lvl5pPr marL="2438339" indent="0">
              <a:buNone/>
              <a:defRPr/>
            </a:lvl5pPr>
          </a:lstStyle>
          <a:p>
            <a:pPr lvl="0"/>
            <a:r>
              <a:rPr lang="en-US" dirty="0"/>
              <a:t>XX:XX	Activity</a:t>
            </a:r>
          </a:p>
          <a:p>
            <a:pPr lvl="1"/>
            <a:r>
              <a:rPr lang="en-US" dirty="0"/>
              <a:t>		Second level</a:t>
            </a:r>
          </a:p>
        </p:txBody>
      </p:sp>
      <p:sp>
        <p:nvSpPr>
          <p:cNvPr id="5" name="Text Placeholder 8"/>
          <p:cNvSpPr>
            <a:spLocks noGrp="1"/>
          </p:cNvSpPr>
          <p:nvPr>
            <p:ph type="body" sz="quarter" idx="13" hasCustomPrompt="1"/>
          </p:nvPr>
        </p:nvSpPr>
        <p:spPr>
          <a:xfrm>
            <a:off x="703157" y="2241366"/>
            <a:ext cx="4146551" cy="1628140"/>
          </a:xfrm>
        </p:spPr>
        <p:txBody>
          <a:bodyPr anchor="t">
            <a:normAutofit/>
          </a:bodyPr>
          <a:lstStyle>
            <a:lvl1pPr marL="0" indent="0">
              <a:lnSpc>
                <a:spcPct val="100000"/>
              </a:lnSpc>
              <a:buNone/>
              <a:defRPr sz="2133" b="0" baseline="0">
                <a:solidFill>
                  <a:schemeClr val="tx2"/>
                </a:solidFill>
              </a:defRPr>
            </a:lvl1pPr>
          </a:lstStyle>
          <a:p>
            <a:pPr lvl="0"/>
            <a:r>
              <a:rPr lang="en-US" dirty="0"/>
              <a:t>Event Title</a:t>
            </a:r>
          </a:p>
          <a:p>
            <a:pPr lvl="0"/>
            <a:r>
              <a:rPr lang="en-US" dirty="0"/>
              <a:t>Date &amp; Time</a:t>
            </a:r>
          </a:p>
          <a:p>
            <a:pPr lvl="0"/>
            <a:endParaRPr lang="en-US" dirty="0"/>
          </a:p>
        </p:txBody>
      </p:sp>
    </p:spTree>
    <p:extLst>
      <p:ext uri="{BB962C8B-B14F-4D97-AF65-F5344CB8AC3E}">
        <p14:creationId xmlns:p14="http://schemas.microsoft.com/office/powerpoint/2010/main" val="3624581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295068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193795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107465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2891912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4185170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4242612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2715662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470AE1D5-029D-EE4C-9734-B2F82BCB2FBE}" type="datetimeFigureOut">
              <a:rPr lang="en-US" smtClean="0"/>
              <a:t>10/16/19</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A69DDEC6-E53B-7A40-B382-39370A92EC05}" type="slidenum">
              <a:rPr lang="en-US" smtClean="0"/>
              <a:t>‹#›</a:t>
            </a:fld>
            <a:endParaRPr lang="en-US"/>
          </a:p>
        </p:txBody>
      </p:sp>
    </p:spTree>
    <p:extLst>
      <p:ext uri="{BB962C8B-B14F-4D97-AF65-F5344CB8AC3E}">
        <p14:creationId xmlns:p14="http://schemas.microsoft.com/office/powerpoint/2010/main" val="498368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000">
              <a:schemeClr val="bg1">
                <a:lumMod val="85000"/>
              </a:schemeClr>
            </a:gs>
            <a:gs pos="100000">
              <a:srgbClr val="393890"/>
            </a:gs>
            <a:gs pos="9800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348952"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348952" cy="43343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1235366" y="0"/>
            <a:ext cx="1188669" cy="6996900"/>
          </a:xfrm>
          <a:prstGeom prst="rect">
            <a:avLst/>
          </a:prstGeom>
          <a:solidFill>
            <a:srgbClr val="3938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235365" y="6142131"/>
            <a:ext cx="1318935" cy="598339"/>
          </a:xfrm>
          <a:prstGeom prst="rect">
            <a:avLst/>
          </a:prstGeom>
          <a:solidFill>
            <a:srgbClr val="BE1C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5" name="Picture 4">
            <a:extLst>
              <a:ext uri="{FF2B5EF4-FFF2-40B4-BE49-F238E27FC236}">
                <a16:creationId xmlns:a16="http://schemas.microsoft.com/office/drawing/2014/main" id="{8DED9A54-25CA-D245-8B65-C22AC553E59E}"/>
              </a:ext>
            </a:extLst>
          </p:cNvPr>
          <p:cNvPicPr>
            <a:picLocks noChangeAspect="1"/>
          </p:cNvPicPr>
          <p:nvPr userDrawn="1"/>
        </p:nvPicPr>
        <p:blipFill>
          <a:blip r:embed="rId14"/>
          <a:stretch>
            <a:fillRect/>
          </a:stretch>
        </p:blipFill>
        <p:spPr>
          <a:xfrm>
            <a:off x="8851578" y="4833644"/>
            <a:ext cx="2253522" cy="1906826"/>
          </a:xfrm>
          <a:prstGeom prst="rect">
            <a:avLst/>
          </a:prstGeom>
        </p:spPr>
      </p:pic>
    </p:spTree>
    <p:extLst>
      <p:ext uri="{BB962C8B-B14F-4D97-AF65-F5344CB8AC3E}">
        <p14:creationId xmlns:p14="http://schemas.microsoft.com/office/powerpoint/2010/main" val="1897874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Optima"/>
          <a:ea typeface="+mj-ea"/>
          <a:cs typeface="Optim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Optima"/>
          <a:ea typeface="+mn-ea"/>
          <a:cs typeface="Optima"/>
        </a:defRPr>
      </a:lvl1pPr>
      <a:lvl2pPr marL="742950" indent="-285750" algn="l" defTabSz="457200" rtl="0" eaLnBrk="1" latinLnBrk="0" hangingPunct="1">
        <a:spcBef>
          <a:spcPct val="20000"/>
        </a:spcBef>
        <a:buFont typeface="Arial"/>
        <a:buChar char="–"/>
        <a:defRPr sz="2800" kern="1200">
          <a:solidFill>
            <a:schemeClr val="tx1"/>
          </a:solidFill>
          <a:latin typeface="Optima"/>
          <a:ea typeface="+mn-ea"/>
          <a:cs typeface="Optima"/>
        </a:defRPr>
      </a:lvl2pPr>
      <a:lvl3pPr marL="1143000" indent="-228600" algn="l" defTabSz="457200" rtl="0" eaLnBrk="1" latinLnBrk="0" hangingPunct="1">
        <a:spcBef>
          <a:spcPct val="20000"/>
        </a:spcBef>
        <a:buFont typeface="Arial"/>
        <a:buChar char="•"/>
        <a:defRPr sz="2400" kern="1200">
          <a:solidFill>
            <a:schemeClr val="tx1"/>
          </a:solidFill>
          <a:latin typeface="Optima"/>
          <a:ea typeface="+mn-ea"/>
          <a:cs typeface="Optima"/>
        </a:defRPr>
      </a:lvl3pPr>
      <a:lvl4pPr marL="1600200" indent="-228600" algn="l" defTabSz="457200" rtl="0" eaLnBrk="1" latinLnBrk="0" hangingPunct="1">
        <a:spcBef>
          <a:spcPct val="20000"/>
        </a:spcBef>
        <a:buFont typeface="Arial"/>
        <a:buChar char="–"/>
        <a:defRPr sz="2000" kern="1200">
          <a:solidFill>
            <a:schemeClr val="tx1"/>
          </a:solidFill>
          <a:latin typeface="Optima"/>
          <a:ea typeface="+mn-ea"/>
          <a:cs typeface="Optima"/>
        </a:defRPr>
      </a:lvl4pPr>
      <a:lvl5pPr marL="2057400" indent="-228600" algn="l" defTabSz="457200" rtl="0" eaLnBrk="1" latinLnBrk="0" hangingPunct="1">
        <a:spcBef>
          <a:spcPct val="20000"/>
        </a:spcBef>
        <a:buFont typeface="Arial"/>
        <a:buChar char="»"/>
        <a:defRPr sz="2000" kern="1200">
          <a:solidFill>
            <a:schemeClr val="tx1"/>
          </a:solidFill>
          <a:latin typeface="Optima"/>
          <a:ea typeface="+mn-ea"/>
          <a:cs typeface="Opti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C9FA1-C0E8-3B48-84B6-26DB721AB184}"/>
              </a:ext>
            </a:extLst>
          </p:cNvPr>
          <p:cNvSpPr>
            <a:spLocks noGrp="1"/>
          </p:cNvSpPr>
          <p:nvPr>
            <p:ph type="ctrTitle"/>
          </p:nvPr>
        </p:nvSpPr>
        <p:spPr>
          <a:xfrm>
            <a:off x="396240" y="2130426"/>
            <a:ext cx="10363200" cy="1470025"/>
          </a:xfrm>
        </p:spPr>
        <p:txBody>
          <a:bodyPr/>
          <a:lstStyle/>
          <a:p>
            <a:r>
              <a:rPr lang="en-US" dirty="0"/>
              <a:t>Transit Technology and Greater Minnesota</a:t>
            </a:r>
          </a:p>
        </p:txBody>
      </p:sp>
      <p:sp>
        <p:nvSpPr>
          <p:cNvPr id="4" name="Subtitle 3">
            <a:extLst>
              <a:ext uri="{FF2B5EF4-FFF2-40B4-BE49-F238E27FC236}">
                <a16:creationId xmlns:a16="http://schemas.microsoft.com/office/drawing/2014/main" id="{672BE1E4-4F1F-B940-8EFA-416CF814A9C2}"/>
              </a:ext>
            </a:extLst>
          </p:cNvPr>
          <p:cNvSpPr>
            <a:spLocks noGrp="1"/>
          </p:cNvSpPr>
          <p:nvPr>
            <p:ph type="subTitle" idx="1"/>
          </p:nvPr>
        </p:nvSpPr>
        <p:spPr>
          <a:xfrm>
            <a:off x="396240" y="3855720"/>
            <a:ext cx="8534400" cy="1752600"/>
          </a:xfrm>
        </p:spPr>
        <p:txBody>
          <a:bodyPr/>
          <a:lstStyle/>
          <a:p>
            <a:r>
              <a:rPr lang="en-US" dirty="0"/>
              <a:t>Andrew Carpenter</a:t>
            </a:r>
          </a:p>
          <a:p>
            <a:r>
              <a:rPr lang="en-US" dirty="0"/>
              <a:t>Deputy Director, National Center for Applied Transit Technology</a:t>
            </a:r>
          </a:p>
        </p:txBody>
      </p:sp>
    </p:spTree>
    <p:extLst>
      <p:ext uri="{BB962C8B-B14F-4D97-AF65-F5344CB8AC3E}">
        <p14:creationId xmlns:p14="http://schemas.microsoft.com/office/powerpoint/2010/main" val="680195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BD9DB-0442-064C-BB05-D585ADC24A3A}"/>
              </a:ext>
            </a:extLst>
          </p:cNvPr>
          <p:cNvSpPr>
            <a:spLocks noGrp="1"/>
          </p:cNvSpPr>
          <p:nvPr>
            <p:ph type="title"/>
          </p:nvPr>
        </p:nvSpPr>
        <p:spPr/>
        <p:txBody>
          <a:bodyPr/>
          <a:lstStyle/>
          <a:p>
            <a:r>
              <a:rPr lang="en-US" dirty="0"/>
              <a:t>Funding Opportunities</a:t>
            </a:r>
          </a:p>
        </p:txBody>
      </p:sp>
      <p:sp>
        <p:nvSpPr>
          <p:cNvPr id="3" name="Content Placeholder 2">
            <a:extLst>
              <a:ext uri="{FF2B5EF4-FFF2-40B4-BE49-F238E27FC236}">
                <a16:creationId xmlns:a16="http://schemas.microsoft.com/office/drawing/2014/main" id="{1C5BC6AB-8847-5F42-AAF4-5BE0CFBB0D33}"/>
              </a:ext>
            </a:extLst>
          </p:cNvPr>
          <p:cNvSpPr>
            <a:spLocks noGrp="1"/>
          </p:cNvSpPr>
          <p:nvPr>
            <p:ph idx="1"/>
          </p:nvPr>
        </p:nvSpPr>
        <p:spPr/>
        <p:txBody>
          <a:bodyPr/>
          <a:lstStyle/>
          <a:p>
            <a:r>
              <a:rPr lang="en-US" dirty="0"/>
              <a:t>FTA Innovation Grants</a:t>
            </a:r>
          </a:p>
          <a:p>
            <a:pPr lvl="1"/>
            <a:r>
              <a:rPr lang="en-US" dirty="0"/>
              <a:t>IMI</a:t>
            </a:r>
          </a:p>
          <a:p>
            <a:pPr lvl="1"/>
            <a:r>
              <a:rPr lang="en-US" dirty="0"/>
              <a:t>ICAM</a:t>
            </a:r>
          </a:p>
          <a:p>
            <a:r>
              <a:rPr lang="en-US" dirty="0"/>
              <a:t>TA Center Grants</a:t>
            </a:r>
          </a:p>
          <a:p>
            <a:pPr lvl="1"/>
            <a:r>
              <a:rPr lang="en-US" dirty="0"/>
              <a:t>NCMM</a:t>
            </a:r>
          </a:p>
          <a:p>
            <a:pPr lvl="1"/>
            <a:r>
              <a:rPr lang="en-US" dirty="0"/>
              <a:t>N-CATT</a:t>
            </a:r>
          </a:p>
          <a:p>
            <a:pPr lvl="1"/>
            <a:r>
              <a:rPr lang="en-US" dirty="0"/>
              <a:t>SUMC</a:t>
            </a:r>
          </a:p>
          <a:p>
            <a:r>
              <a:rPr lang="en-US" dirty="0"/>
              <a:t>Foundation Grants</a:t>
            </a:r>
          </a:p>
          <a:p>
            <a:endParaRPr lang="en-US" dirty="0"/>
          </a:p>
        </p:txBody>
      </p:sp>
    </p:spTree>
    <p:extLst>
      <p:ext uri="{BB962C8B-B14F-4D97-AF65-F5344CB8AC3E}">
        <p14:creationId xmlns:p14="http://schemas.microsoft.com/office/powerpoint/2010/main" val="26698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D29E9-D882-2946-90BC-4749651A16D5}"/>
              </a:ext>
            </a:extLst>
          </p:cNvPr>
          <p:cNvSpPr>
            <a:spLocks noGrp="1"/>
          </p:cNvSpPr>
          <p:nvPr>
            <p:ph type="title"/>
          </p:nvPr>
        </p:nvSpPr>
        <p:spPr/>
        <p:txBody>
          <a:bodyPr/>
          <a:lstStyle/>
          <a:p>
            <a:r>
              <a:rPr lang="en-US" dirty="0"/>
              <a:t>So, you want some technology</a:t>
            </a:r>
          </a:p>
        </p:txBody>
      </p:sp>
      <p:sp>
        <p:nvSpPr>
          <p:cNvPr id="3" name="Content Placeholder 2">
            <a:extLst>
              <a:ext uri="{FF2B5EF4-FFF2-40B4-BE49-F238E27FC236}">
                <a16:creationId xmlns:a16="http://schemas.microsoft.com/office/drawing/2014/main" id="{BD319C37-68AC-5146-9C13-ADACC7616987}"/>
              </a:ext>
            </a:extLst>
          </p:cNvPr>
          <p:cNvSpPr>
            <a:spLocks noGrp="1"/>
          </p:cNvSpPr>
          <p:nvPr>
            <p:ph idx="1"/>
          </p:nvPr>
        </p:nvSpPr>
        <p:spPr/>
        <p:txBody>
          <a:bodyPr/>
          <a:lstStyle/>
          <a:p>
            <a:r>
              <a:rPr lang="en-US" dirty="0"/>
              <a:t>What are your needs?</a:t>
            </a:r>
          </a:p>
          <a:p>
            <a:pPr lvl="1"/>
            <a:r>
              <a:rPr lang="en-US" dirty="0"/>
              <a:t>How did you get to that?</a:t>
            </a:r>
          </a:p>
          <a:p>
            <a:r>
              <a:rPr lang="en-US" dirty="0"/>
              <a:t>How will you prioritize with the resources you have?</a:t>
            </a:r>
          </a:p>
          <a:p>
            <a:pPr lvl="1"/>
            <a:r>
              <a:rPr lang="en-US" dirty="0"/>
              <a:t>What will get you closest to accomplishing your goals?</a:t>
            </a:r>
          </a:p>
          <a:p>
            <a:r>
              <a:rPr lang="en-US" dirty="0"/>
              <a:t>Who can you collaborate with?</a:t>
            </a:r>
          </a:p>
          <a:p>
            <a:pPr lvl="1"/>
            <a:r>
              <a:rPr lang="en-US" dirty="0"/>
              <a:t>Group resources, band together!</a:t>
            </a:r>
          </a:p>
          <a:p>
            <a:pPr lvl="1"/>
            <a:r>
              <a:rPr lang="en-US" dirty="0"/>
              <a:t>Learn from peers – pitfalls, strategies, etc.</a:t>
            </a:r>
          </a:p>
        </p:txBody>
      </p:sp>
    </p:spTree>
    <p:extLst>
      <p:ext uri="{BB962C8B-B14F-4D97-AF65-F5344CB8AC3E}">
        <p14:creationId xmlns:p14="http://schemas.microsoft.com/office/powerpoint/2010/main" val="3095297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F4A8B-06E3-2945-BAD5-0B3773F59B89}"/>
              </a:ext>
            </a:extLst>
          </p:cNvPr>
          <p:cNvSpPr>
            <a:spLocks noGrp="1"/>
          </p:cNvSpPr>
          <p:nvPr>
            <p:ph type="title"/>
          </p:nvPr>
        </p:nvSpPr>
        <p:spPr/>
        <p:txBody>
          <a:bodyPr/>
          <a:lstStyle/>
          <a:p>
            <a:r>
              <a:rPr lang="en-US" dirty="0"/>
              <a:t>Prioritizing Your Resources</a:t>
            </a:r>
          </a:p>
        </p:txBody>
      </p:sp>
      <p:pic>
        <p:nvPicPr>
          <p:cNvPr id="9" name="Content Placeholder 8">
            <a:extLst>
              <a:ext uri="{FF2B5EF4-FFF2-40B4-BE49-F238E27FC236}">
                <a16:creationId xmlns:a16="http://schemas.microsoft.com/office/drawing/2014/main" id="{F0788147-0737-9F49-88F3-1D9C9E66A5D8}"/>
              </a:ext>
            </a:extLst>
          </p:cNvPr>
          <p:cNvPicPr>
            <a:picLocks noGrp="1" noChangeAspect="1"/>
          </p:cNvPicPr>
          <p:nvPr>
            <p:ph idx="1"/>
          </p:nvPr>
        </p:nvPicPr>
        <p:blipFill>
          <a:blip r:embed="rId3"/>
          <a:stretch>
            <a:fillRect/>
          </a:stretch>
        </p:blipFill>
        <p:spPr>
          <a:xfrm>
            <a:off x="2468880" y="1308338"/>
            <a:ext cx="6393515" cy="4741942"/>
          </a:xfrm>
        </p:spPr>
      </p:pic>
    </p:spTree>
    <p:extLst>
      <p:ext uri="{BB962C8B-B14F-4D97-AF65-F5344CB8AC3E}">
        <p14:creationId xmlns:p14="http://schemas.microsoft.com/office/powerpoint/2010/main" val="3980033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03555-232F-1540-ABEC-92E4CBA6EB2A}"/>
              </a:ext>
            </a:extLst>
          </p:cNvPr>
          <p:cNvSpPr>
            <a:spLocks noGrp="1"/>
          </p:cNvSpPr>
          <p:nvPr>
            <p:ph type="title"/>
          </p:nvPr>
        </p:nvSpPr>
        <p:spPr/>
        <p:txBody>
          <a:bodyPr/>
          <a:lstStyle/>
          <a:p>
            <a:r>
              <a:rPr lang="en-US" dirty="0"/>
              <a:t>Categories of tech</a:t>
            </a:r>
          </a:p>
        </p:txBody>
      </p:sp>
      <p:sp>
        <p:nvSpPr>
          <p:cNvPr id="3" name="Content Placeholder 2">
            <a:extLst>
              <a:ext uri="{FF2B5EF4-FFF2-40B4-BE49-F238E27FC236}">
                <a16:creationId xmlns:a16="http://schemas.microsoft.com/office/drawing/2014/main" id="{09B05629-90E1-E54C-B3FC-34282376F671}"/>
              </a:ext>
            </a:extLst>
          </p:cNvPr>
          <p:cNvSpPr>
            <a:spLocks noGrp="1"/>
          </p:cNvSpPr>
          <p:nvPr>
            <p:ph idx="1"/>
          </p:nvPr>
        </p:nvSpPr>
        <p:spPr/>
        <p:txBody>
          <a:bodyPr/>
          <a:lstStyle/>
          <a:p>
            <a:r>
              <a:rPr lang="en-US" dirty="0"/>
              <a:t>Operations</a:t>
            </a:r>
          </a:p>
          <a:p>
            <a:r>
              <a:rPr lang="en-US" dirty="0"/>
              <a:t>Vehicles</a:t>
            </a:r>
          </a:p>
          <a:p>
            <a:r>
              <a:rPr lang="en-US" dirty="0"/>
              <a:t>Customer Service/Payment</a:t>
            </a:r>
          </a:p>
          <a:p>
            <a:r>
              <a:rPr lang="en-US" dirty="0"/>
              <a:t>Outreach and Access</a:t>
            </a:r>
          </a:p>
          <a:p>
            <a:r>
              <a:rPr lang="en-US" dirty="0"/>
              <a:t>Data</a:t>
            </a:r>
          </a:p>
          <a:p>
            <a:endParaRPr lang="en-US" dirty="0"/>
          </a:p>
        </p:txBody>
      </p:sp>
    </p:spTree>
    <p:extLst>
      <p:ext uri="{BB962C8B-B14F-4D97-AF65-F5344CB8AC3E}">
        <p14:creationId xmlns:p14="http://schemas.microsoft.com/office/powerpoint/2010/main" val="1091318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F1DA3-D553-5A40-AD3C-B7587514C224}"/>
              </a:ext>
            </a:extLst>
          </p:cNvPr>
          <p:cNvSpPr>
            <a:spLocks noGrp="1"/>
          </p:cNvSpPr>
          <p:nvPr>
            <p:ph type="title"/>
          </p:nvPr>
        </p:nvSpPr>
        <p:spPr/>
        <p:txBody>
          <a:bodyPr/>
          <a:lstStyle/>
          <a:p>
            <a:r>
              <a:rPr lang="en-US" dirty="0"/>
              <a:t>Operations </a:t>
            </a:r>
          </a:p>
        </p:txBody>
      </p:sp>
      <p:sp>
        <p:nvSpPr>
          <p:cNvPr id="3" name="Content Placeholder 2">
            <a:extLst>
              <a:ext uri="{FF2B5EF4-FFF2-40B4-BE49-F238E27FC236}">
                <a16:creationId xmlns:a16="http://schemas.microsoft.com/office/drawing/2014/main" id="{F31DF2E3-B37B-3B41-8568-CF55A8C089B7}"/>
              </a:ext>
            </a:extLst>
          </p:cNvPr>
          <p:cNvSpPr>
            <a:spLocks noGrp="1"/>
          </p:cNvSpPr>
          <p:nvPr>
            <p:ph idx="1"/>
          </p:nvPr>
        </p:nvSpPr>
        <p:spPr/>
        <p:txBody>
          <a:bodyPr/>
          <a:lstStyle/>
          <a:p>
            <a:r>
              <a:rPr lang="en-US" dirty="0"/>
              <a:t>Routing and Planning</a:t>
            </a:r>
          </a:p>
          <a:p>
            <a:r>
              <a:rPr lang="en-US" dirty="0"/>
              <a:t>Scheduling and Dispatch</a:t>
            </a:r>
          </a:p>
          <a:p>
            <a:r>
              <a:rPr lang="en-US" dirty="0"/>
              <a:t>New Service Models</a:t>
            </a:r>
          </a:p>
          <a:p>
            <a:pPr lvl="1"/>
            <a:r>
              <a:rPr lang="en-US" dirty="0"/>
              <a:t>Dynamic/real-time demand-response</a:t>
            </a:r>
          </a:p>
          <a:p>
            <a:endParaRPr lang="en-US" dirty="0"/>
          </a:p>
          <a:p>
            <a:endParaRPr lang="en-US" dirty="0"/>
          </a:p>
          <a:p>
            <a:endParaRPr lang="en-US" dirty="0"/>
          </a:p>
        </p:txBody>
      </p:sp>
    </p:spTree>
    <p:extLst>
      <p:ext uri="{BB962C8B-B14F-4D97-AF65-F5344CB8AC3E}">
        <p14:creationId xmlns:p14="http://schemas.microsoft.com/office/powerpoint/2010/main" val="4109339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59825-4C67-EC49-B0E1-E5E84457B80A}"/>
              </a:ext>
            </a:extLst>
          </p:cNvPr>
          <p:cNvSpPr>
            <a:spLocks noGrp="1"/>
          </p:cNvSpPr>
          <p:nvPr>
            <p:ph type="title"/>
          </p:nvPr>
        </p:nvSpPr>
        <p:spPr/>
        <p:txBody>
          <a:bodyPr/>
          <a:lstStyle/>
          <a:p>
            <a:r>
              <a:rPr lang="en-US" dirty="0"/>
              <a:t>Vehicles </a:t>
            </a:r>
          </a:p>
        </p:txBody>
      </p:sp>
      <p:sp>
        <p:nvSpPr>
          <p:cNvPr id="3" name="Content Placeholder 2">
            <a:extLst>
              <a:ext uri="{FF2B5EF4-FFF2-40B4-BE49-F238E27FC236}">
                <a16:creationId xmlns:a16="http://schemas.microsoft.com/office/drawing/2014/main" id="{7BEFA63B-AC12-1B43-809A-0F34C7871931}"/>
              </a:ext>
            </a:extLst>
          </p:cNvPr>
          <p:cNvSpPr>
            <a:spLocks noGrp="1"/>
          </p:cNvSpPr>
          <p:nvPr>
            <p:ph idx="1"/>
          </p:nvPr>
        </p:nvSpPr>
        <p:spPr/>
        <p:txBody>
          <a:bodyPr/>
          <a:lstStyle/>
          <a:p>
            <a:r>
              <a:rPr lang="en-US" dirty="0"/>
              <a:t>Maintenance</a:t>
            </a:r>
          </a:p>
          <a:p>
            <a:pPr lvl="1"/>
            <a:r>
              <a:rPr lang="en-US" dirty="0"/>
              <a:t>Parts tracking</a:t>
            </a:r>
          </a:p>
          <a:p>
            <a:pPr lvl="1"/>
            <a:r>
              <a:rPr lang="en-US" dirty="0"/>
              <a:t>Maintenance scheduling</a:t>
            </a:r>
          </a:p>
          <a:p>
            <a:r>
              <a:rPr lang="en-US" dirty="0"/>
              <a:t>New Vehicles</a:t>
            </a:r>
          </a:p>
          <a:p>
            <a:pPr lvl="1"/>
            <a:r>
              <a:rPr lang="en-US" dirty="0"/>
              <a:t>Electric buses</a:t>
            </a:r>
          </a:p>
          <a:p>
            <a:pPr lvl="1"/>
            <a:r>
              <a:rPr lang="en-US" dirty="0"/>
              <a:t>Smart tires</a:t>
            </a:r>
          </a:p>
          <a:p>
            <a:pPr lvl="1"/>
            <a:r>
              <a:rPr lang="en-US" dirty="0"/>
              <a:t>Purpose-built paratransit</a:t>
            </a:r>
          </a:p>
        </p:txBody>
      </p:sp>
    </p:spTree>
    <p:extLst>
      <p:ext uri="{BB962C8B-B14F-4D97-AF65-F5344CB8AC3E}">
        <p14:creationId xmlns:p14="http://schemas.microsoft.com/office/powerpoint/2010/main" val="1932317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27C51-00DF-B547-AFAC-7698D4775F9C}"/>
              </a:ext>
            </a:extLst>
          </p:cNvPr>
          <p:cNvSpPr>
            <a:spLocks noGrp="1"/>
          </p:cNvSpPr>
          <p:nvPr>
            <p:ph type="title"/>
          </p:nvPr>
        </p:nvSpPr>
        <p:spPr/>
        <p:txBody>
          <a:bodyPr/>
          <a:lstStyle/>
          <a:p>
            <a:r>
              <a:rPr lang="en-US" dirty="0"/>
              <a:t>Customer Service/Payment/Access</a:t>
            </a:r>
          </a:p>
        </p:txBody>
      </p:sp>
      <p:sp>
        <p:nvSpPr>
          <p:cNvPr id="3" name="Content Placeholder 2">
            <a:extLst>
              <a:ext uri="{FF2B5EF4-FFF2-40B4-BE49-F238E27FC236}">
                <a16:creationId xmlns:a16="http://schemas.microsoft.com/office/drawing/2014/main" id="{943E9576-0E01-5144-9E25-992E977D5227}"/>
              </a:ext>
            </a:extLst>
          </p:cNvPr>
          <p:cNvSpPr>
            <a:spLocks noGrp="1"/>
          </p:cNvSpPr>
          <p:nvPr>
            <p:ph idx="1"/>
          </p:nvPr>
        </p:nvSpPr>
        <p:spPr/>
        <p:txBody>
          <a:bodyPr/>
          <a:lstStyle/>
          <a:p>
            <a:r>
              <a:rPr lang="en-US" dirty="0"/>
              <a:t>Mobility as a Service</a:t>
            </a:r>
          </a:p>
          <a:p>
            <a:pPr lvl="1"/>
            <a:r>
              <a:rPr lang="en-US" dirty="0"/>
              <a:t>Trip planning</a:t>
            </a:r>
          </a:p>
          <a:p>
            <a:pPr lvl="1"/>
            <a:r>
              <a:rPr lang="en-US" dirty="0"/>
              <a:t>Vehicle arrivals</a:t>
            </a:r>
          </a:p>
          <a:p>
            <a:pPr lvl="1"/>
            <a:r>
              <a:rPr lang="en-US" dirty="0"/>
              <a:t>Inter-agency coordination/collaboration</a:t>
            </a:r>
          </a:p>
          <a:p>
            <a:r>
              <a:rPr lang="en-US" dirty="0"/>
              <a:t>Mobile ticketing</a:t>
            </a:r>
          </a:p>
          <a:p>
            <a:r>
              <a:rPr lang="en-US" dirty="0"/>
              <a:t>Branding/communications</a:t>
            </a:r>
          </a:p>
          <a:p>
            <a:r>
              <a:rPr lang="en-US" dirty="0"/>
              <a:t>Incentive programs</a:t>
            </a:r>
          </a:p>
          <a:p>
            <a:endParaRPr lang="en-US" dirty="0"/>
          </a:p>
        </p:txBody>
      </p:sp>
    </p:spTree>
    <p:extLst>
      <p:ext uri="{BB962C8B-B14F-4D97-AF65-F5344CB8AC3E}">
        <p14:creationId xmlns:p14="http://schemas.microsoft.com/office/powerpoint/2010/main" val="475145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4C083-F697-BF45-82E7-C55D9D66AFB0}"/>
              </a:ext>
            </a:extLst>
          </p:cNvPr>
          <p:cNvSpPr>
            <a:spLocks noGrp="1"/>
          </p:cNvSpPr>
          <p:nvPr>
            <p:ph type="title"/>
          </p:nvPr>
        </p:nvSpPr>
        <p:spPr/>
        <p:txBody>
          <a:bodyPr/>
          <a:lstStyle/>
          <a:p>
            <a:r>
              <a:rPr lang="en-US" dirty="0"/>
              <a:t>Data </a:t>
            </a:r>
          </a:p>
        </p:txBody>
      </p:sp>
      <p:sp>
        <p:nvSpPr>
          <p:cNvPr id="3" name="Content Placeholder 2">
            <a:extLst>
              <a:ext uri="{FF2B5EF4-FFF2-40B4-BE49-F238E27FC236}">
                <a16:creationId xmlns:a16="http://schemas.microsoft.com/office/drawing/2014/main" id="{78290CCC-EC35-4845-93B7-32120AD8BB44}"/>
              </a:ext>
            </a:extLst>
          </p:cNvPr>
          <p:cNvSpPr>
            <a:spLocks noGrp="1"/>
          </p:cNvSpPr>
          <p:nvPr>
            <p:ph idx="1"/>
          </p:nvPr>
        </p:nvSpPr>
        <p:spPr/>
        <p:txBody>
          <a:bodyPr/>
          <a:lstStyle/>
          <a:p>
            <a:r>
              <a:rPr lang="en-US" dirty="0"/>
              <a:t>Not tech in itself, but enabled by technology</a:t>
            </a:r>
          </a:p>
          <a:p>
            <a:r>
              <a:rPr lang="en-US" dirty="0"/>
              <a:t>Helps make decisions</a:t>
            </a:r>
          </a:p>
          <a:p>
            <a:pPr lvl="1"/>
            <a:r>
              <a:rPr lang="en-US" dirty="0"/>
              <a:t>Improves efficiency</a:t>
            </a:r>
          </a:p>
          <a:p>
            <a:pPr lvl="1"/>
            <a:r>
              <a:rPr lang="en-US" dirty="0"/>
              <a:t>Improves service distribution</a:t>
            </a:r>
          </a:p>
          <a:p>
            <a:endParaRPr lang="en-US" dirty="0"/>
          </a:p>
        </p:txBody>
      </p:sp>
    </p:spTree>
    <p:extLst>
      <p:ext uri="{BB962C8B-B14F-4D97-AF65-F5344CB8AC3E}">
        <p14:creationId xmlns:p14="http://schemas.microsoft.com/office/powerpoint/2010/main" val="2025444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11414-F7EE-C34C-A783-7EE9852373EE}"/>
              </a:ext>
            </a:extLst>
          </p:cNvPr>
          <p:cNvSpPr>
            <a:spLocks noGrp="1"/>
          </p:cNvSpPr>
          <p:nvPr>
            <p:ph type="title"/>
          </p:nvPr>
        </p:nvSpPr>
        <p:spPr/>
        <p:txBody>
          <a:bodyPr/>
          <a:lstStyle/>
          <a:p>
            <a:r>
              <a:rPr lang="en-US" dirty="0"/>
              <a:t>It’s worth it! Probably </a:t>
            </a:r>
          </a:p>
        </p:txBody>
      </p:sp>
      <p:sp>
        <p:nvSpPr>
          <p:cNvPr id="3" name="Content Placeholder 2">
            <a:extLst>
              <a:ext uri="{FF2B5EF4-FFF2-40B4-BE49-F238E27FC236}">
                <a16:creationId xmlns:a16="http://schemas.microsoft.com/office/drawing/2014/main" id="{4AEC13F1-FBCF-AF48-81C2-784CF3B78E7F}"/>
              </a:ext>
            </a:extLst>
          </p:cNvPr>
          <p:cNvSpPr>
            <a:spLocks noGrp="1"/>
          </p:cNvSpPr>
          <p:nvPr>
            <p:ph idx="1"/>
          </p:nvPr>
        </p:nvSpPr>
        <p:spPr/>
        <p:txBody>
          <a:bodyPr/>
          <a:lstStyle/>
          <a:p>
            <a:r>
              <a:rPr lang="en-US" dirty="0"/>
              <a:t>Be deliberate</a:t>
            </a:r>
          </a:p>
          <a:p>
            <a:r>
              <a:rPr lang="en-US" dirty="0"/>
              <a:t>Learn vendor-speak</a:t>
            </a:r>
          </a:p>
          <a:p>
            <a:r>
              <a:rPr lang="en-US" dirty="0"/>
              <a:t>Test, test, test</a:t>
            </a:r>
          </a:p>
          <a:p>
            <a:r>
              <a:rPr lang="en-US" dirty="0"/>
              <a:t>Determine the return </a:t>
            </a:r>
            <a:r>
              <a:rPr lang="en-US"/>
              <a:t>on investment</a:t>
            </a:r>
          </a:p>
        </p:txBody>
      </p:sp>
    </p:spTree>
    <p:extLst>
      <p:ext uri="{BB962C8B-B14F-4D97-AF65-F5344CB8AC3E}">
        <p14:creationId xmlns:p14="http://schemas.microsoft.com/office/powerpoint/2010/main" val="1428235649"/>
      </p:ext>
    </p:extLst>
  </p:cSld>
  <p:clrMapOvr>
    <a:masterClrMapping/>
  </p:clrMapOvr>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16843</TotalTime>
  <Words>1010</Words>
  <Application>Microsoft Macintosh PowerPoint</Application>
  <PresentationFormat>Widescreen</PresentationFormat>
  <Paragraphs>106</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Optima</vt:lpstr>
      <vt:lpstr>4_Office Theme</vt:lpstr>
      <vt:lpstr>Transit Technology and Greater Minnesota</vt:lpstr>
      <vt:lpstr>So, you want some technology</vt:lpstr>
      <vt:lpstr>Prioritizing Your Resources</vt:lpstr>
      <vt:lpstr>Categories of tech</vt:lpstr>
      <vt:lpstr>Operations </vt:lpstr>
      <vt:lpstr>Vehicles </vt:lpstr>
      <vt:lpstr>Customer Service/Payment/Access</vt:lpstr>
      <vt:lpstr>Data </vt:lpstr>
      <vt:lpstr>It’s worth it! Probably </vt:lpstr>
      <vt:lpstr>Funding Opportunities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in Greater Minnesota</dc:title>
  <dc:creator>Andrew Carpenter</dc:creator>
  <cp:lastModifiedBy>Andrew Carpenter</cp:lastModifiedBy>
  <cp:revision>40</cp:revision>
  <dcterms:created xsi:type="dcterms:W3CDTF">2019-09-06T18:00:58Z</dcterms:created>
  <dcterms:modified xsi:type="dcterms:W3CDTF">2019-10-16T19:41:45Z</dcterms:modified>
</cp:coreProperties>
</file>