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4"/>
  </p:notesMasterIdLst>
  <p:sldIdLst>
    <p:sldId id="367" r:id="rId2"/>
    <p:sldId id="360" r:id="rId3"/>
    <p:sldId id="361" r:id="rId4"/>
    <p:sldId id="362" r:id="rId5"/>
    <p:sldId id="363" r:id="rId6"/>
    <p:sldId id="388" r:id="rId7"/>
    <p:sldId id="364" r:id="rId8"/>
    <p:sldId id="368" r:id="rId9"/>
    <p:sldId id="370" r:id="rId10"/>
    <p:sldId id="371" r:id="rId11"/>
    <p:sldId id="372" r:id="rId12"/>
    <p:sldId id="373" r:id="rId13"/>
    <p:sldId id="374" r:id="rId14"/>
    <p:sldId id="375" r:id="rId15"/>
    <p:sldId id="376" r:id="rId16"/>
    <p:sldId id="377" r:id="rId17"/>
    <p:sldId id="378" r:id="rId18"/>
    <p:sldId id="379" r:id="rId19"/>
    <p:sldId id="380" r:id="rId20"/>
    <p:sldId id="381" r:id="rId21"/>
    <p:sldId id="382" r:id="rId22"/>
    <p:sldId id="38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03"/>
    <p:restoredTop sz="94679"/>
  </p:normalViewPr>
  <p:slideViewPr>
    <p:cSldViewPr snapToGrid="0" snapToObjects="1">
      <p:cViewPr varScale="1">
        <p:scale>
          <a:sx n="162" d="100"/>
          <a:sy n="162" d="100"/>
        </p:scale>
        <p:origin x="8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D1014-530A-CF4B-AD3A-F47DEF2CE1BB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7865FF-7D67-CC49-8A7D-47FBA6457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312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CUSTOMERS WANT TO: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FEEL WELCOMED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VALUED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APPRECIATED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479B2-6A1C-674F-A98E-4668BD5C68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128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HOW DOES YOUR AGENCY ”DEFINE” CUSTOMER SERVICE?</a:t>
            </a:r>
          </a:p>
          <a:p>
            <a:r>
              <a:rPr lang="en-US" b="1" dirty="0"/>
              <a:t>WHAT IS YOUR CULTURE?</a:t>
            </a:r>
          </a:p>
          <a:p>
            <a:r>
              <a:rPr lang="en-US" b="1" dirty="0"/>
              <a:t>WHAT IS THE MORALE IN YOUR ORGANIZATION?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479B2-6A1C-674F-A98E-4668BD5C68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313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479B2-6A1C-674F-A98E-4668BD5C68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258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FIRST: Who are your customers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479B2-6A1C-674F-A98E-4668BD5C68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65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makes this shelter depressing:</a:t>
            </a:r>
          </a:p>
          <a:p>
            <a:r>
              <a:rPr lang="en-US" dirty="0"/>
              <a:t>GRAFFITI</a:t>
            </a:r>
          </a:p>
          <a:p>
            <a:r>
              <a:rPr lang="en-US" dirty="0"/>
              <a:t>CRACKS in Plexi-glass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479B2-6A1C-674F-A98E-4668BD5C689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930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Customers make judgements within the FIRST TWO MINUTES</a:t>
            </a:r>
          </a:p>
          <a:p>
            <a:r>
              <a:rPr lang="en-US" dirty="0"/>
              <a:t>The judgements are real and lasting</a:t>
            </a:r>
          </a:p>
          <a:p>
            <a:r>
              <a:rPr lang="en-US" dirty="0"/>
              <a:t>Coming to work clean, neat and awake are essential to ensuring that the first impressions customers make will be positive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479B2-6A1C-674F-A98E-4668BD5C68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71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Saying- “good morning”</a:t>
            </a:r>
          </a:p>
          <a:p>
            <a:r>
              <a:rPr lang="en-US" dirty="0"/>
              <a:t>Speaking to workers politely</a:t>
            </a:r>
          </a:p>
          <a:p>
            <a:r>
              <a:rPr lang="en-US" dirty="0"/>
              <a:t>Thanking co-workers at the end of the 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479B2-6A1C-674F-A98E-4668BD5C689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23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Employment transportation – clean vehicle and arrive on time </a:t>
            </a:r>
          </a:p>
          <a:p>
            <a:r>
              <a:rPr lang="en-US" dirty="0"/>
              <a:t>Seniors – comfortable atmosphere and know the drivers by name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479B2-6A1C-674F-A98E-4668BD5C689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81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riders rank these???</a:t>
            </a:r>
          </a:p>
          <a:p>
            <a:r>
              <a:rPr lang="en-US" dirty="0"/>
              <a:t>COMMUTERS: #1- Reliability – they have to get to work on time</a:t>
            </a:r>
          </a:p>
          <a:p>
            <a:r>
              <a:rPr lang="en-US" dirty="0"/>
              <a:t>BUSINESS PROFESSIONALS- Clean and comfortable</a:t>
            </a:r>
          </a:p>
          <a:p>
            <a:r>
              <a:rPr lang="en-US" dirty="0"/>
              <a:t>LOW INCOME- Affordable</a:t>
            </a:r>
          </a:p>
          <a:p>
            <a:r>
              <a:rPr lang="en-US" dirty="0"/>
              <a:t>SENIORS- Friendly and empathetic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479B2-6A1C-674F-A98E-4668BD5C689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04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10/16/19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10/16/19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mailto:souza@ctaa.or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2439" y="2835718"/>
            <a:ext cx="6332640" cy="413149"/>
          </a:xfrm>
        </p:spPr>
        <p:txBody>
          <a:bodyPr/>
          <a:lstStyle/>
          <a:p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Customer Driven Service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6922" y="3299012"/>
            <a:ext cx="6498159" cy="1272988"/>
          </a:xfrm>
        </p:spPr>
        <p:txBody>
          <a:bodyPr>
            <a:normAutofit lnSpcReduction="10000"/>
          </a:bodyPr>
          <a:lstStyle/>
          <a:p>
            <a:endParaRPr lang="en-US" sz="2000" b="1" dirty="0">
              <a:solidFill>
                <a:srgbClr val="002060"/>
              </a:solidFill>
            </a:endParaRPr>
          </a:p>
          <a:p>
            <a:r>
              <a:rPr lang="en-US" sz="2000" b="1" dirty="0">
                <a:solidFill>
                  <a:srgbClr val="002060"/>
                </a:solidFill>
              </a:rPr>
              <a:t>Caryn Souza, Human Resource Director</a:t>
            </a:r>
          </a:p>
          <a:p>
            <a:r>
              <a:rPr lang="en-US" sz="2000" b="1" dirty="0">
                <a:solidFill>
                  <a:srgbClr val="002060"/>
                </a:solidFill>
              </a:rPr>
              <a:t>Email: </a:t>
            </a:r>
            <a:r>
              <a:rPr lang="en-US" sz="2000" b="1" dirty="0">
                <a:solidFill>
                  <a:srgbClr val="002060"/>
                </a:solidFill>
                <a:hlinkClick r:id="rId2"/>
              </a:rPr>
              <a:t>souza@ctaa.org</a:t>
            </a:r>
            <a:r>
              <a:rPr lang="en-US" sz="2000" b="1" dirty="0">
                <a:solidFill>
                  <a:srgbClr val="002060"/>
                </a:solidFill>
              </a:rPr>
              <a:t> Phone: 202.294.6527</a:t>
            </a:r>
          </a:p>
          <a:p>
            <a:endParaRPr lang="en-US" sz="2000" b="1" dirty="0">
              <a:solidFill>
                <a:srgbClr val="002060"/>
              </a:solidFill>
            </a:endParaRPr>
          </a:p>
          <a:p>
            <a:endParaRPr lang="en-US" sz="6200" b="1" dirty="0">
              <a:solidFill>
                <a:srgbClr val="002060"/>
              </a:solidFill>
            </a:endParaRPr>
          </a:p>
          <a:p>
            <a:endParaRPr lang="en-US" sz="6200" b="1" dirty="0">
              <a:solidFill>
                <a:srgbClr val="00206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48993" y="15429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379C2A-E7E5-5D4E-9731-86898B41250D}"/>
              </a:ext>
            </a:extLst>
          </p:cNvPr>
          <p:cNvSpPr txBox="1"/>
          <p:nvPr/>
        </p:nvSpPr>
        <p:spPr>
          <a:xfrm>
            <a:off x="-1616529" y="71029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FAEE4A-0601-2B45-9AE7-E959F6A45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077" y="292427"/>
            <a:ext cx="2538040" cy="217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16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342F0-F99D-374D-A8DB-365DD5617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Keys to Customer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638B0-2243-4D43-9C02-D0DF9C7AA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Power of Generalization</a:t>
            </a:r>
          </a:p>
          <a:p>
            <a:r>
              <a:rPr lang="en-US" dirty="0"/>
              <a:t>Single good experience/impression or bad becomes a current/potential view of the entire agency</a:t>
            </a:r>
          </a:p>
          <a:p>
            <a:r>
              <a:rPr lang="en-US" dirty="0"/>
              <a:t>All employees are who interact with customers have their responsibility for the image of the organization</a:t>
            </a:r>
          </a:p>
          <a:p>
            <a:r>
              <a:rPr lang="en-US" dirty="0"/>
              <a:t>The least friendly, most unhelpful employee becomes the measuring stock for how everyone else is seen which has a direct impact on your mission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524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96F23-9723-C64E-8A02-E97E7F712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Culture of Customer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4BBC8-BDE5-8B41-B528-7CF2609DD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Performance Code:</a:t>
            </a:r>
          </a:p>
          <a:p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Report to work on time and fit for duty</a:t>
            </a:r>
          </a:p>
          <a:p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Practice safety in all work activities</a:t>
            </a:r>
          </a:p>
          <a:p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Demonstrate high levels of skill in your jobs</a:t>
            </a:r>
          </a:p>
          <a:p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Respect the property of the company and co-workers</a:t>
            </a:r>
          </a:p>
          <a:p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Treat co-workers with dignity and respect</a:t>
            </a:r>
          </a:p>
          <a:p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Treat customers with dignity and respect</a:t>
            </a:r>
          </a:p>
          <a:p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Present a positive image of the company when performing job duties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721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02527-D028-9A45-867C-332C961A8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Culture of Customer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6C08E-1326-C847-BAC5-9D8D3EED5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How we treat passengers</a:t>
            </a:r>
          </a:p>
          <a:p>
            <a:r>
              <a:rPr lang="en-US" dirty="0"/>
              <a:t>What we and our co-workers say or believe affects how we treat our customers. </a:t>
            </a:r>
          </a:p>
          <a:p>
            <a:r>
              <a:rPr lang="en-US" dirty="0"/>
              <a:t>If we didn’t have customers, we wouldn’t have a job</a:t>
            </a:r>
          </a:p>
          <a:p>
            <a:r>
              <a:rPr lang="en-US" dirty="0"/>
              <a:t>Leaving customers happy and satisfied will continue to have customers wanting to use our service again</a:t>
            </a:r>
          </a:p>
          <a:p>
            <a:r>
              <a:rPr lang="en-US" dirty="0"/>
              <a:t>At CTAA, we believe that everyone is a “choice” customer, that if the service isn’t good, the customer won’t choose to use it, no matter what their circumstances or needs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436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6A167-0008-AD45-A5A2-93D1F9309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Culture of Customer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E366D-7326-6A4A-BC2A-FF86B795A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Internal customer morale and the affect on customer service: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Morale is what all of us bring to the table … it’s how we get from good to great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Every member in your transit agency is responsible for good internal morale --- including you!</a:t>
            </a:r>
          </a:p>
        </p:txBody>
      </p:sp>
    </p:spTree>
    <p:extLst>
      <p:ext uri="{BB962C8B-B14F-4D97-AF65-F5344CB8AC3E}">
        <p14:creationId xmlns:p14="http://schemas.microsoft.com/office/powerpoint/2010/main" val="92880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B426E-4BCA-AC45-A500-A561F96C7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Culture of Customer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42150-49FF-CC43-B704-A8A0B815E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To define in job description, recruit and develop to retain staff:</a:t>
            </a:r>
          </a:p>
          <a:p>
            <a:r>
              <a:rPr lang="en-US" dirty="0"/>
              <a:t>Enjoy working with people</a:t>
            </a:r>
          </a:p>
          <a:p>
            <a:r>
              <a:rPr lang="en-US" dirty="0"/>
              <a:t>Anticipate customer service opportunities</a:t>
            </a:r>
          </a:p>
          <a:p>
            <a:r>
              <a:rPr lang="en-US" dirty="0"/>
              <a:t>Have a high energy level</a:t>
            </a:r>
          </a:p>
          <a:p>
            <a:r>
              <a:rPr lang="en-US" dirty="0"/>
              <a:t>Have a positive attitude </a:t>
            </a:r>
          </a:p>
          <a:p>
            <a:r>
              <a:rPr lang="en-US" dirty="0"/>
              <a:t>Can allow customers to believe they are right (even when they are wrong)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248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1FDE0-969B-494F-9860-4B0D99B63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Care of Customers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64DB9-7D6D-2F46-91D5-5227E9A75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does it take to satisfy the customer?</a:t>
            </a:r>
          </a:p>
          <a:p>
            <a:r>
              <a:rPr lang="en-US" dirty="0"/>
              <a:t>Different passengers have different needs and drivers must make it their goal to learn what they are and satisfy them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See through the eyes of your customer and ask, “What does it take to satisfy them?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503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51B84-BEA2-9945-AB09-62FD9037F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Care of Customers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AEEA0-2A11-6440-B9CF-A8B074C9E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Seven Transit Needs of Transit Customers:</a:t>
            </a:r>
          </a:p>
          <a:p>
            <a:r>
              <a:rPr lang="en-US" dirty="0"/>
              <a:t>Reliability</a:t>
            </a:r>
          </a:p>
          <a:p>
            <a:r>
              <a:rPr lang="en-US" dirty="0"/>
              <a:t>Safety and Security</a:t>
            </a:r>
          </a:p>
          <a:p>
            <a:r>
              <a:rPr lang="en-US" dirty="0"/>
              <a:t>Convenience and Accessibility</a:t>
            </a:r>
          </a:p>
          <a:p>
            <a:r>
              <a:rPr lang="en-US" dirty="0"/>
              <a:t>Clean and Comfortable</a:t>
            </a:r>
          </a:p>
          <a:p>
            <a:r>
              <a:rPr lang="en-US" dirty="0"/>
              <a:t>Understandable</a:t>
            </a:r>
          </a:p>
          <a:p>
            <a:r>
              <a:rPr lang="en-US" dirty="0"/>
              <a:t>Affordable</a:t>
            </a:r>
          </a:p>
          <a:p>
            <a:r>
              <a:rPr lang="en-US" dirty="0"/>
              <a:t>Friendly and/or Empathetic</a:t>
            </a:r>
          </a:p>
        </p:txBody>
      </p:sp>
    </p:spTree>
    <p:extLst>
      <p:ext uri="{BB962C8B-B14F-4D97-AF65-F5344CB8AC3E}">
        <p14:creationId xmlns:p14="http://schemas.microsoft.com/office/powerpoint/2010/main" val="216577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C4BCE-C43A-984E-B64D-2B28D4A3E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Care of Customers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5BE69-7B69-4C49-A587-A521BC18D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Older adults typically:</a:t>
            </a:r>
          </a:p>
          <a:p>
            <a:r>
              <a:rPr lang="en-US" dirty="0"/>
              <a:t>Expect eye contact</a:t>
            </a:r>
          </a:p>
          <a:p>
            <a:r>
              <a:rPr lang="en-US" dirty="0"/>
              <a:t>Appreciate and expect courtesy and respect</a:t>
            </a:r>
          </a:p>
          <a:p>
            <a:r>
              <a:rPr lang="en-US" dirty="0"/>
              <a:t>Prefer personal contact or telephone customer relations</a:t>
            </a:r>
          </a:p>
          <a:p>
            <a:r>
              <a:rPr lang="en-US" dirty="0"/>
              <a:t>More likely to dislike social media such as texts or the internet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658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ABE80-4D79-4144-AA27-93DA39916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Care of Customers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DFF5B-1D6A-CC40-81DF-A6F6237D6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Younger passengers typically:</a:t>
            </a:r>
          </a:p>
          <a:p>
            <a:r>
              <a:rPr lang="en-US" dirty="0"/>
              <a:t>Prefer less formal interactions</a:t>
            </a:r>
          </a:p>
          <a:p>
            <a:r>
              <a:rPr lang="en-US" dirty="0"/>
              <a:t>Expect less eye contact</a:t>
            </a:r>
          </a:p>
          <a:p>
            <a:r>
              <a:rPr lang="en-US" dirty="0"/>
              <a:t>Value technology</a:t>
            </a:r>
          </a:p>
          <a:p>
            <a:r>
              <a:rPr lang="en-US" dirty="0"/>
              <a:t>Are used to multitasking and expect instant information</a:t>
            </a:r>
          </a:p>
          <a:p>
            <a:r>
              <a:rPr lang="en-US" dirty="0"/>
              <a:t>Like social media and online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020636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BD437-B992-134A-9C7E-B265788F2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struggle with customer service?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90B4B-3EA7-DF40-B075-333D4ABBE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Unrealistic schedules</a:t>
            </a:r>
          </a:p>
          <a:p>
            <a:r>
              <a:rPr lang="en-US" dirty="0"/>
              <a:t>Customer expectations</a:t>
            </a:r>
          </a:p>
          <a:p>
            <a:r>
              <a:rPr lang="en-US" dirty="0"/>
              <a:t>Job stress</a:t>
            </a:r>
          </a:p>
          <a:p>
            <a:r>
              <a:rPr lang="en-US" dirty="0"/>
              <a:t>Weather</a:t>
            </a:r>
          </a:p>
          <a:p>
            <a:r>
              <a:rPr lang="en-US" dirty="0"/>
              <a:t>Traffic</a:t>
            </a:r>
          </a:p>
          <a:p>
            <a:r>
              <a:rPr lang="en-US" dirty="0"/>
              <a:t>Our beliefs and attitudes about customers</a:t>
            </a:r>
          </a:p>
        </p:txBody>
      </p:sp>
    </p:spTree>
    <p:extLst>
      <p:ext uri="{BB962C8B-B14F-4D97-AF65-F5344CB8AC3E}">
        <p14:creationId xmlns:p14="http://schemas.microsoft.com/office/powerpoint/2010/main" val="2118445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ACC02-5C8D-F64F-BCA1-F08E6070D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Customer Service?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AE7A0-7065-3A46-BE05-1C2565DBB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Keys to Providing Exceptional Customer Experiences</a:t>
            </a:r>
          </a:p>
          <a:p>
            <a:r>
              <a:rPr lang="en-US" dirty="0"/>
              <a:t>Customers are at the center of the organization</a:t>
            </a:r>
          </a:p>
          <a:p>
            <a:r>
              <a:rPr lang="en-US" dirty="0"/>
              <a:t>Customer service is everyone’s responsibility -all the way to the Board of Directors</a:t>
            </a:r>
          </a:p>
          <a:p>
            <a:r>
              <a:rPr lang="en-US" dirty="0"/>
              <a:t>It’s a core job requirement connected to the organizations mission</a:t>
            </a:r>
          </a:p>
          <a:p>
            <a:r>
              <a:rPr lang="en-US" dirty="0"/>
              <a:t>Knowing what your agency identifies as excellent customer service considers the unique needs and expectations of different riders</a:t>
            </a:r>
          </a:p>
        </p:txBody>
      </p:sp>
    </p:spTree>
    <p:extLst>
      <p:ext uri="{BB962C8B-B14F-4D97-AF65-F5344CB8AC3E}">
        <p14:creationId xmlns:p14="http://schemas.microsoft.com/office/powerpoint/2010/main" val="1581284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59EFD-EF7D-E245-91B2-97B7BEB51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struggle with customer service?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6D0F8-06DF-E242-B4A2-5F6D815A1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Customers and the questions the ask:</a:t>
            </a:r>
          </a:p>
          <a:p>
            <a:r>
              <a:rPr lang="en-US" dirty="0"/>
              <a:t>Even when a customer already knows the answer, they want reassurance and affirmation</a:t>
            </a:r>
          </a:p>
          <a:p>
            <a:pPr marL="0" indent="0">
              <a:buNone/>
            </a:pPr>
            <a:r>
              <a:rPr lang="en-US" dirty="0"/>
              <a:t>When things go wrong and we don’t meet customer expectations:</a:t>
            </a:r>
          </a:p>
          <a:p>
            <a:r>
              <a:rPr lang="en-US" dirty="0"/>
              <a:t>Most people don’t complain, instead they remain upset and tell other people about their bad experience</a:t>
            </a:r>
          </a:p>
          <a:p>
            <a:r>
              <a:rPr lang="en-US" dirty="0"/>
              <a:t>Even with minimal complaints, it doesn’t people are completely satisfied with your service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372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DC879-EA08-F446-9D63-E7575DAA0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struggle with customer service?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A59CD-D9BE-674C-8B5B-4612762C6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Dealing with angry customers and the five general attitudes of passengers:</a:t>
            </a:r>
          </a:p>
          <a:p>
            <a:r>
              <a:rPr lang="en-US" dirty="0"/>
              <a:t>Average/Calm</a:t>
            </a:r>
          </a:p>
          <a:p>
            <a:r>
              <a:rPr lang="en-US" dirty="0"/>
              <a:t>Anxious</a:t>
            </a:r>
          </a:p>
          <a:p>
            <a:r>
              <a:rPr lang="en-US" dirty="0"/>
              <a:t>Agitated</a:t>
            </a:r>
          </a:p>
          <a:p>
            <a:r>
              <a:rPr lang="en-US" dirty="0"/>
              <a:t>Angry</a:t>
            </a:r>
          </a:p>
          <a:p>
            <a:r>
              <a:rPr lang="en-US" dirty="0"/>
              <a:t>Dangerous</a:t>
            </a:r>
          </a:p>
          <a:p>
            <a:pPr marL="0" indent="0">
              <a:buNone/>
            </a:pPr>
            <a:r>
              <a:rPr lang="en-US" dirty="0"/>
              <a:t>How we react pushes a person in one direction or another</a:t>
            </a:r>
          </a:p>
        </p:txBody>
      </p:sp>
    </p:spTree>
    <p:extLst>
      <p:ext uri="{BB962C8B-B14F-4D97-AF65-F5344CB8AC3E}">
        <p14:creationId xmlns:p14="http://schemas.microsoft.com/office/powerpoint/2010/main" val="1550879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E384D-906B-E245-9BC3-75FC81C3D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struggle with customer service?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72843-BABA-5144-BA03-BE4EAA0AE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Four steps to diffuse conflict:</a:t>
            </a:r>
          </a:p>
          <a:p>
            <a:r>
              <a:rPr lang="en-US" dirty="0"/>
              <a:t>Acknowledging the Emotion</a:t>
            </a:r>
          </a:p>
          <a:p>
            <a:r>
              <a:rPr lang="en-US" dirty="0"/>
              <a:t>Ask Questions</a:t>
            </a:r>
          </a:p>
          <a:p>
            <a:r>
              <a:rPr lang="en-US" dirty="0"/>
              <a:t>Don’t Escalate or Argue</a:t>
            </a:r>
          </a:p>
          <a:p>
            <a:r>
              <a:rPr lang="en-US" dirty="0"/>
              <a:t>Make a Decision That is Most Helpful to the Customer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717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F0114-FEB9-5943-9F1D-C0DB7933C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Keys to Customer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ACE8E-3EAE-7645-A871-17733512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9600" dirty="0"/>
              <a:t>Being well rested calm, cool, in control and ready to perform duties</a:t>
            </a:r>
          </a:p>
          <a:p>
            <a:r>
              <a:rPr lang="en-US" sz="9600" dirty="0"/>
              <a:t>Treating internal and external customers respectfully and politely</a:t>
            </a:r>
          </a:p>
          <a:p>
            <a:r>
              <a:rPr lang="en-US" sz="9600" dirty="0"/>
              <a:t>All of us are the </a:t>
            </a:r>
            <a:r>
              <a:rPr lang="en-US" sz="9600" i="1" dirty="0"/>
              <a:t>face</a:t>
            </a:r>
            <a:r>
              <a:rPr lang="en-US" sz="9600" dirty="0"/>
              <a:t> of the entire organization</a:t>
            </a:r>
          </a:p>
          <a:p>
            <a:r>
              <a:rPr lang="en-US" sz="9600" dirty="0"/>
              <a:t>Ensure we project a positive image </a:t>
            </a:r>
          </a:p>
          <a:p>
            <a:r>
              <a:rPr lang="en-US" sz="9600" dirty="0"/>
              <a:t>Treating the customer as you would want to be treated</a:t>
            </a:r>
          </a:p>
          <a:p>
            <a:r>
              <a:rPr lang="en-US" sz="9600" dirty="0"/>
              <a:t>Culture reflects the organization</a:t>
            </a:r>
          </a:p>
          <a:p>
            <a:endParaRPr lang="en-US" sz="9600" dirty="0"/>
          </a:p>
          <a:p>
            <a:endParaRPr lang="en-US" sz="9600" dirty="0"/>
          </a:p>
          <a:p>
            <a:endParaRPr lang="en-US" sz="9600" dirty="0"/>
          </a:p>
          <a:p>
            <a:endParaRPr lang="en-US" sz="9600" dirty="0"/>
          </a:p>
          <a:p>
            <a:endParaRPr lang="en-US" sz="9600" dirty="0"/>
          </a:p>
          <a:p>
            <a:endParaRPr lang="en-US" sz="9600" dirty="0"/>
          </a:p>
          <a:p>
            <a:endParaRPr lang="en-US" sz="9600" dirty="0"/>
          </a:p>
          <a:p>
            <a:r>
              <a:rPr lang="en-US" sz="9600" dirty="0"/>
              <a:t>Treating the customer as you want to be treated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912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7DE5F-234D-8E4D-B90C-55E9CE29E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Keys to Customer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53F16-683E-F64E-8E6F-699B6D2DA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Who’s responsible for customer service?</a:t>
            </a:r>
          </a:p>
          <a:p>
            <a:r>
              <a:rPr lang="en-US" dirty="0"/>
              <a:t>Mechanics who service the vehicles</a:t>
            </a:r>
          </a:p>
          <a:p>
            <a:r>
              <a:rPr lang="en-US" dirty="0"/>
              <a:t>Dispatchers and schedulers</a:t>
            </a:r>
          </a:p>
          <a:p>
            <a:r>
              <a:rPr lang="en-US" dirty="0"/>
              <a:t>Customer service representatives</a:t>
            </a:r>
          </a:p>
          <a:p>
            <a:r>
              <a:rPr lang="en-US" dirty="0"/>
              <a:t>Paratransit or demand response reservationists</a:t>
            </a:r>
          </a:p>
          <a:p>
            <a:r>
              <a:rPr lang="en-US" dirty="0"/>
              <a:t>Managers and supervisors</a:t>
            </a:r>
          </a:p>
          <a:p>
            <a:r>
              <a:rPr lang="en-US" dirty="0"/>
              <a:t>Board of directors</a:t>
            </a:r>
          </a:p>
          <a:p>
            <a:r>
              <a:rPr lang="en-US" dirty="0"/>
              <a:t>Bus and van drivers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99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3A65F-244D-D34C-AD22-8BACEBDDF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Keys to Customer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CBBAF-5C10-1F49-BF74-5EB32808A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Relationship between drivers and dispatchers</a:t>
            </a:r>
          </a:p>
          <a:p>
            <a:r>
              <a:rPr lang="en-US" dirty="0"/>
              <a:t>Dispatchers hold a special role as they interact with customers and drivers</a:t>
            </a:r>
          </a:p>
          <a:p>
            <a:r>
              <a:rPr lang="en-US" dirty="0"/>
              <a:t>The relationship between drivers and dispatchers has a direct impact on the customer</a:t>
            </a:r>
          </a:p>
          <a:p>
            <a:r>
              <a:rPr lang="en-US" dirty="0"/>
              <a:t>Drivers and dispatchers need to “stand in each others shoes” to understand each other</a:t>
            </a:r>
          </a:p>
          <a:p>
            <a:r>
              <a:rPr lang="en-US" dirty="0"/>
              <a:t>Drivers and dispatchers need to help and support each other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996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52504-308B-B942-B4B6-EBCCB3956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Keys to </a:t>
            </a:r>
            <a:r>
              <a:rPr lang="en-US"/>
              <a:t>Customer Service</a:t>
            </a:r>
            <a:br>
              <a:rPr lang="en-US"/>
            </a:br>
            <a:r>
              <a:rPr lang="en-US"/>
              <a:t>Customer-Centric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561929-D738-004B-B43D-28424379E9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6117" y="2424896"/>
            <a:ext cx="3736152" cy="395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59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08B8F-DBBE-C046-9779-5EC772202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Keys to Customer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70729-8C3D-C04D-BA40-317D47B7A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Who is your customer? </a:t>
            </a:r>
          </a:p>
          <a:p>
            <a:r>
              <a:rPr lang="en-US" dirty="0"/>
              <a:t>Hospitals and doctor’s offices</a:t>
            </a:r>
          </a:p>
          <a:p>
            <a:r>
              <a:rPr lang="en-US" dirty="0"/>
              <a:t>Funders</a:t>
            </a:r>
          </a:p>
          <a:p>
            <a:r>
              <a:rPr lang="en-US" dirty="0"/>
              <a:t>Senior centers and nursing homes</a:t>
            </a:r>
          </a:p>
          <a:p>
            <a:r>
              <a:rPr lang="en-US" dirty="0"/>
              <a:t>Elected Officials</a:t>
            </a:r>
          </a:p>
          <a:p>
            <a:r>
              <a:rPr lang="en-US" dirty="0"/>
              <a:t>Partners</a:t>
            </a:r>
          </a:p>
          <a:p>
            <a:r>
              <a:rPr lang="en-US" dirty="0"/>
              <a:t>Employers</a:t>
            </a:r>
          </a:p>
          <a:p>
            <a:r>
              <a:rPr lang="en-US" dirty="0"/>
              <a:t>Schools and colleges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938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32796-EB75-7B4D-AD3C-1DD32F840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Keys to Customer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BB478-59FA-134C-BFC8-092CF5151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The overall customer experience</a:t>
            </a:r>
          </a:p>
          <a:p>
            <a:r>
              <a:rPr lang="en-US" dirty="0"/>
              <a:t>Cleanliness of bus shelters</a:t>
            </a:r>
          </a:p>
          <a:p>
            <a:r>
              <a:rPr lang="en-US" dirty="0"/>
              <a:t>Amount of time customers remain on hold</a:t>
            </a:r>
          </a:p>
          <a:p>
            <a:r>
              <a:rPr lang="en-US" dirty="0"/>
              <a:t>How drivers and dispatchers talk with customers</a:t>
            </a:r>
          </a:p>
          <a:p>
            <a:r>
              <a:rPr lang="en-US" dirty="0"/>
              <a:t>Easy to understand bus schedules</a:t>
            </a:r>
          </a:p>
          <a:p>
            <a:r>
              <a:rPr lang="en-US" dirty="0"/>
              <a:t>Well-maintained condition of buses</a:t>
            </a:r>
          </a:p>
          <a:p>
            <a:r>
              <a:rPr lang="en-US" dirty="0"/>
              <a:t>Condition inside and outside the transit facility</a:t>
            </a:r>
          </a:p>
        </p:txBody>
      </p:sp>
    </p:spTree>
    <p:extLst>
      <p:ext uri="{BB962C8B-B14F-4D97-AF65-F5344CB8AC3E}">
        <p14:creationId xmlns:p14="http://schemas.microsoft.com/office/powerpoint/2010/main" val="3546087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ADA0C-5619-4E43-A01F-4824DC928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Moments of Truth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847619B-195B-5B4A-A5F1-294C3E38F1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36862" y="1600200"/>
            <a:ext cx="65151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023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</TotalTime>
  <Words>1096</Words>
  <Application>Microsoft Macintosh PowerPoint</Application>
  <PresentationFormat>Widescreen</PresentationFormat>
  <Paragraphs>189</Paragraphs>
  <Slides>22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Garamond</vt:lpstr>
      <vt:lpstr>Organic</vt:lpstr>
      <vt:lpstr>    Customer Driven Service</vt:lpstr>
      <vt:lpstr>What is Customer Service?</vt:lpstr>
      <vt:lpstr>Keys to Customer Service</vt:lpstr>
      <vt:lpstr>Keys to Customer Service</vt:lpstr>
      <vt:lpstr>Keys to Customer Service</vt:lpstr>
      <vt:lpstr>Keys to Customer Service Customer-Centric</vt:lpstr>
      <vt:lpstr>Keys to Customer Service</vt:lpstr>
      <vt:lpstr>Keys to Customer Service</vt:lpstr>
      <vt:lpstr>Moments of Truth</vt:lpstr>
      <vt:lpstr>Keys to Customer Service</vt:lpstr>
      <vt:lpstr>Culture of Customer Service</vt:lpstr>
      <vt:lpstr>Culture of Customer Service</vt:lpstr>
      <vt:lpstr>Culture of Customer Service</vt:lpstr>
      <vt:lpstr>Culture of Customer Service</vt:lpstr>
      <vt:lpstr>Taking Care of Customers</vt:lpstr>
      <vt:lpstr>Taking Care of Customers</vt:lpstr>
      <vt:lpstr>Taking Care of Customers</vt:lpstr>
      <vt:lpstr>Taking Care of Customers</vt:lpstr>
      <vt:lpstr>Why do we struggle with customer service?</vt:lpstr>
      <vt:lpstr>Why do we struggle with customer service?</vt:lpstr>
      <vt:lpstr>Why do we struggle with customer service?</vt:lpstr>
      <vt:lpstr>Why do we struggle with customer service?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Customer Driven Service</dc:title>
  <dc:creator>Microsoft Office User</dc:creator>
  <cp:lastModifiedBy>Microsoft Office User</cp:lastModifiedBy>
  <cp:revision>1</cp:revision>
  <dcterms:created xsi:type="dcterms:W3CDTF">2019-10-16T18:21:01Z</dcterms:created>
  <dcterms:modified xsi:type="dcterms:W3CDTF">2019-10-16T18:23:14Z</dcterms:modified>
</cp:coreProperties>
</file>