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1"/>
  </p:sldMasterIdLst>
  <p:sldIdLst>
    <p:sldId id="288" r:id="rId22"/>
    <p:sldId id="305" r:id="rId23"/>
    <p:sldId id="306" r:id="rId24"/>
    <p:sldId id="257" r:id="rId25"/>
    <p:sldId id="295" r:id="rId26"/>
    <p:sldId id="289" r:id="rId27"/>
    <p:sldId id="285" r:id="rId28"/>
    <p:sldId id="287" r:id="rId29"/>
    <p:sldId id="294" r:id="rId30"/>
    <p:sldId id="301" r:id="rId31"/>
    <p:sldId id="299" r:id="rId32"/>
    <p:sldId id="259" r:id="rId33"/>
    <p:sldId id="293" r:id="rId34"/>
    <p:sldId id="274" r:id="rId35"/>
    <p:sldId id="303" r:id="rId36"/>
    <p:sldId id="296" r:id="rId37"/>
    <p:sldId id="302" r:id="rId38"/>
    <p:sldId id="304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yten" initials="MF" lastIdx="15" clrIdx="0">
    <p:extLst>
      <p:ext uri="{19B8F6BF-5375-455C-9EA6-DF929625EA0E}">
        <p15:presenceInfo xmlns:p15="http://schemas.microsoft.com/office/powerpoint/2012/main" userId="S-1-5-21-596868977-2095526774-1543857936-7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.xml"/><Relationship Id="rId34" Type="http://schemas.openxmlformats.org/officeDocument/2006/relationships/slide" Target="slides/slide13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8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0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wmtmspgcfp03\Shared\SW%20Prime\Daily%20Ride%20Report\Ongoing%20Prime%20Ride%20Summary%20201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Daily Feedback Score (1-5)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9202839091895501E-2"/>
          <c:y val="9.9569876012416528E-2"/>
          <c:w val="0.94789438081617983"/>
          <c:h val="0.7931245821463538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CD-4B36-8B26-7AA35BB24B7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CD-4B36-8B26-7AA35BB24B7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CD-4B36-8B26-7AA35BB24B7A}"/>
              </c:ext>
            </c:extLst>
          </c:dPt>
          <c:dLbls>
            <c:dLbl>
              <c:idx val="0"/>
              <c:layout>
                <c:manualLayout>
                  <c:x val="-1.4395327882085877E-3"/>
                  <c:y val="-5.7666070410901356E-3"/>
                </c:manualLayout>
              </c:layout>
              <c:tx>
                <c:rich>
                  <a:bodyPr/>
                  <a:lstStyle/>
                  <a:p>
                    <a:fld id="{07341798-CCC6-4B8C-9005-64F1434A6E1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CD-4B36-8B26-7AA35BB24B7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2523872452185827E-3"/>
                  <c:y val="-2.1168470246643839E-2"/>
                </c:manualLayout>
              </c:layout>
              <c:tx>
                <c:rich>
                  <a:bodyPr/>
                  <a:lstStyle/>
                  <a:p>
                    <a:fld id="{292D48E6-01E0-4688-8A1E-DFE3AA3FB31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86.7%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CD-4B36-8B26-7AA35BB24B7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3459600167135795E-3"/>
                  <c:y val="-1.9932729870745149E-2"/>
                </c:manualLayout>
              </c:layout>
              <c:tx>
                <c:rich>
                  <a:bodyPr/>
                  <a:lstStyle/>
                  <a:p>
                    <a:fld id="{B8835E29-90D6-42D1-9676-09654A8BF50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8.5%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CD-4B36-8B26-7AA35BB24B7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2.3842189442463978E-2"/>
                </c:manualLayout>
              </c:layout>
              <c:tx>
                <c:rich>
                  <a:bodyPr/>
                  <a:lstStyle/>
                  <a:p>
                    <a:fld id="{D0FC5DC1-5F7E-4625-8553-CF2F935509BB}" type="VALUE">
                      <a:rPr lang="en-US" smtClean="0"/>
                      <a:pPr/>
                      <a:t>[VALUE]</a:t>
                    </a:fld>
                    <a:r>
                      <a:rPr lang="en-US"/>
                      <a:t> </a:t>
                    </a:r>
                    <a:r>
                      <a:rPr lang="en-US">
                        <a:solidFill>
                          <a:srgbClr val="00B050"/>
                        </a:solidFill>
                      </a:rPr>
                      <a:t>2.9%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EF-4C97-8BD4-82DB4AAEA54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7203508052839859E-16"/>
                  <c:y val="-3.1426584542743413E-2"/>
                </c:manualLayout>
              </c:layout>
              <c:tx>
                <c:rich>
                  <a:bodyPr/>
                  <a:lstStyle/>
                  <a:p>
                    <a:fld id="{51BA2624-0447-47F8-B4BE-1691B7D4500E}" type="VALUE">
                      <a:rPr lang="en-US" smtClean="0"/>
                      <a:pPr/>
                      <a:t>[VALUE]</a:t>
                    </a:fld>
                    <a:r>
                      <a:rPr lang="en-US"/>
                      <a:t> </a:t>
                    </a:r>
                    <a:r>
                      <a:rPr lang="en-US">
                        <a:solidFill>
                          <a:srgbClr val="00B050"/>
                        </a:solidFill>
                      </a:rPr>
                      <a:t>0.70%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EF-4C97-8BD4-82DB4AAEA54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"/>
                  <c:y val="-2.5220312938145677E-2"/>
                </c:manualLayout>
              </c:layout>
              <c:tx>
                <c:rich>
                  <a:bodyPr/>
                  <a:lstStyle/>
                  <a:p>
                    <a:fld id="{80FC92CC-DCE5-4FCE-9699-3D1B57F02E38}" type="VALUE">
                      <a:rPr lang="en-US" smtClean="0"/>
                      <a:pPr/>
                      <a:t>[VALUE]</a:t>
                    </a:fld>
                    <a:r>
                      <a:rPr lang="en-US"/>
                      <a:t> </a:t>
                    </a:r>
                    <a:r>
                      <a:rPr lang="en-US">
                        <a:solidFill>
                          <a:srgbClr val="00B050"/>
                        </a:solidFill>
                      </a:rPr>
                      <a:t>1.2%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EF-4C97-8BD4-82DB4AAEA54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'Daily Feedback Reports'!$G$3:$G$8</c:f>
              <c:strCache>
                <c:ptCount val="6"/>
                <c:pt idx="0">
                  <c:v>Total Responses 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strCache>
            </c:strRef>
          </c:cat>
          <c:val>
            <c:numRef>
              <c:f>'Daily Feedback Reports'!$I$3:$I$8</c:f>
              <c:numCache>
                <c:formatCode>General</c:formatCode>
                <c:ptCount val="6"/>
                <c:pt idx="0">
                  <c:v>4592</c:v>
                </c:pt>
                <c:pt idx="1">
                  <c:v>3985</c:v>
                </c:pt>
                <c:pt idx="2">
                  <c:v>390</c:v>
                </c:pt>
                <c:pt idx="3">
                  <c:v>131</c:v>
                </c:pt>
                <c:pt idx="4">
                  <c:v>32</c:v>
                </c:pt>
                <c:pt idx="5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CD-4B36-8B26-7AA35BB24B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7775352"/>
        <c:axId val="3277796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'Daily Feedback Reports'!$G$3:$G$8</c15:sqref>
                        </c15:formulaRef>
                      </c:ext>
                    </c:extLst>
                    <c:strCache>
                      <c:ptCount val="6"/>
                      <c:pt idx="0">
                        <c:v>Total Responses 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1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'Daily Feedback Reports'!$H$3:$H$8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7-05CD-4B36-8B26-7AA35BB24B7A}"/>
                  </c:ext>
                </c:extLst>
              </c15:ser>
            </c15:filteredBarSeries>
          </c:ext>
        </c:extLst>
      </c:barChart>
      <c:catAx>
        <c:axId val="32777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79664"/>
        <c:crosses val="autoZero"/>
        <c:auto val="1"/>
        <c:lblAlgn val="ctr"/>
        <c:lblOffset val="100"/>
        <c:noMultiLvlLbl val="0"/>
      </c:catAx>
      <c:valAx>
        <c:axId val="32777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7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857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5T10:24:03.98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4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6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30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7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96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2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1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3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3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3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6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9932-4505-4FF8-914A-98C065A8A5C0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418" y="3716535"/>
            <a:ext cx="9797427" cy="122832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b="1" dirty="0"/>
              <a:t>SouthWest Transit’s </a:t>
            </a:r>
            <a:r>
              <a:rPr lang="en-US" sz="2800" b="1" dirty="0" err="1"/>
              <a:t>Microtransit</a:t>
            </a:r>
            <a:r>
              <a:rPr lang="en-US" sz="2800" b="1" dirty="0"/>
              <a:t> Service</a:t>
            </a:r>
          </a:p>
          <a:p>
            <a:pPr algn="l"/>
            <a:r>
              <a:rPr lang="en-US" sz="2800" b="1" dirty="0"/>
              <a:t>2018 </a:t>
            </a:r>
            <a:r>
              <a:rPr lang="en-US" sz="2800" b="1" dirty="0" smtClean="0"/>
              <a:t>MN / WI Public Transportation Conference</a:t>
            </a:r>
            <a:endParaRPr lang="en-US" sz="2800" b="1" dirty="0"/>
          </a:p>
          <a:p>
            <a:pPr algn="l"/>
            <a:r>
              <a:rPr lang="en-US" sz="2800" b="1" dirty="0"/>
              <a:t>Wednesday, </a:t>
            </a:r>
            <a:r>
              <a:rPr lang="en-US" sz="2800" b="1" dirty="0" smtClean="0"/>
              <a:t>October 16</a:t>
            </a:r>
            <a:r>
              <a:rPr lang="en-US" sz="2800" b="1" baseline="30000" dirty="0" smtClean="0"/>
              <a:t>th</a:t>
            </a:r>
            <a:endParaRPr lang="en-US" sz="2800" b="1" dirty="0"/>
          </a:p>
          <a:p>
            <a:pPr algn="l"/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015"/>
            <a:ext cx="12150309" cy="2710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20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564" y="1226786"/>
            <a:ext cx="1895475" cy="3838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32" y="251010"/>
            <a:ext cx="7854655" cy="6436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74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585406"/>
            <a:ext cx="11809902" cy="5678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29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0"/>
            <a:ext cx="10515600" cy="1325563"/>
          </a:xfrm>
        </p:spPr>
        <p:txBody>
          <a:bodyPr/>
          <a:lstStyle/>
          <a:p>
            <a:r>
              <a:rPr lang="en-US" dirty="0"/>
              <a:t>SW PRIME SERVICE </a:t>
            </a:r>
            <a:br>
              <a:rPr lang="en-US" dirty="0"/>
            </a:br>
            <a:r>
              <a:rPr lang="en-US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507333"/>
            <a:ext cx="8840708" cy="4882581"/>
          </a:xfrm>
        </p:spPr>
        <p:txBody>
          <a:bodyPr>
            <a:noAutofit/>
          </a:bodyPr>
          <a:lstStyle/>
          <a:p>
            <a:pPr lvl="0"/>
            <a:r>
              <a:rPr lang="en-US" sz="2100" dirty="0"/>
              <a:t>SW Prime service is available </a:t>
            </a:r>
            <a:r>
              <a:rPr lang="en-US" sz="2100" dirty="0">
                <a:solidFill>
                  <a:schemeClr val="tx1"/>
                </a:solidFill>
              </a:rPr>
              <a:t>Monday – Friday: 6:30 am (First Pickup) – 6:30 pm (Last Pick Up); Saturday 8am – 6pm (Includes Southdale Mall)</a:t>
            </a:r>
          </a:p>
          <a:p>
            <a:pPr lvl="0"/>
            <a:r>
              <a:rPr lang="en-US" sz="2100" dirty="0">
                <a:solidFill>
                  <a:schemeClr val="tx1"/>
                </a:solidFill>
              </a:rPr>
              <a:t>No new reservations will be taken after 6:00pm</a:t>
            </a:r>
          </a:p>
          <a:p>
            <a:pPr lvl="0"/>
            <a:r>
              <a:rPr lang="en-US" sz="2100" dirty="0">
                <a:solidFill>
                  <a:schemeClr val="tx1"/>
                </a:solidFill>
              </a:rPr>
              <a:t>Each ride is booked separately, meaning each leg of the trip is considered one ride</a:t>
            </a:r>
          </a:p>
          <a:p>
            <a:pPr lvl="0"/>
            <a:r>
              <a:rPr lang="en-US" sz="2100" dirty="0"/>
              <a:t>$4.00 per adult, per ride.</a:t>
            </a:r>
          </a:p>
          <a:p>
            <a:pPr lvl="0"/>
            <a:r>
              <a:rPr lang="en-US" sz="2100" dirty="0"/>
              <a:t>$3.00 for kids between the ages 6 and 12 when accompanied by a paying adult (18 years of age or older).</a:t>
            </a:r>
          </a:p>
          <a:p>
            <a:pPr lvl="0"/>
            <a:r>
              <a:rPr lang="en-US" sz="2100" dirty="0"/>
              <a:t>Free for kids 5 and under when accompanied by a paying adult (18 years of age or older).</a:t>
            </a:r>
          </a:p>
          <a:p>
            <a:pPr lvl="0"/>
            <a:r>
              <a:rPr lang="en-US" sz="2100" b="1" dirty="0"/>
              <a:t>$1.00 for seniors on Mondays</a:t>
            </a:r>
          </a:p>
          <a:p>
            <a:pPr lvl="0"/>
            <a:r>
              <a:rPr lang="en-US" sz="2100" dirty="0"/>
              <a:t>Free transfers to and from </a:t>
            </a:r>
            <a:r>
              <a:rPr lang="en-US" sz="2100" dirty="0" err="1"/>
              <a:t>SouthWest</a:t>
            </a:r>
            <a:r>
              <a:rPr lang="en-US" sz="2100" dirty="0"/>
              <a:t> Transit express services.</a:t>
            </a: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218173"/>
            <a:ext cx="10515600" cy="736089"/>
          </a:xfrm>
        </p:spPr>
        <p:txBody>
          <a:bodyPr/>
          <a:lstStyle/>
          <a:p>
            <a:r>
              <a:rPr lang="en-US" dirty="0"/>
              <a:t>What Makes Prime Efficient?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352799" cy="12037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7187" y="1423377"/>
            <a:ext cx="10233456" cy="521645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Entry level operator wages</a:t>
            </a:r>
          </a:p>
          <a:p>
            <a:pPr lvl="0"/>
            <a:r>
              <a:rPr lang="en-US" sz="2800" dirty="0"/>
              <a:t>Technology</a:t>
            </a:r>
          </a:p>
          <a:p>
            <a:pPr lvl="1"/>
            <a:r>
              <a:rPr lang="en-US" sz="2600" dirty="0"/>
              <a:t>Web requests minimizes booking time </a:t>
            </a:r>
          </a:p>
          <a:p>
            <a:pPr lvl="1"/>
            <a:r>
              <a:rPr lang="en-US" sz="2600" dirty="0"/>
              <a:t>Allows for just one dispatcher to oversee system</a:t>
            </a:r>
          </a:p>
          <a:p>
            <a:pPr lvl="1"/>
            <a:r>
              <a:rPr lang="en-US" sz="2600" dirty="0"/>
              <a:t>Automatic driver assignment</a:t>
            </a:r>
          </a:p>
          <a:p>
            <a:pPr lvl="1"/>
            <a:r>
              <a:rPr lang="en-US" sz="2600" dirty="0"/>
              <a:t>On bus technology that routes trips efficiently </a:t>
            </a:r>
          </a:p>
          <a:p>
            <a:pPr lvl="1"/>
            <a:r>
              <a:rPr lang="en-US" sz="2600" dirty="0"/>
              <a:t>Various payment options including online and on-bus credit card transactions speeds up boarding time</a:t>
            </a:r>
            <a:endParaRPr lang="en-US" sz="2800" dirty="0"/>
          </a:p>
          <a:p>
            <a:pPr lvl="0"/>
            <a:r>
              <a:rPr lang="en-US" sz="2800" dirty="0"/>
              <a:t>Embedded mid-point transfer (off-peak) to ensure geographical vehicle balance</a:t>
            </a:r>
          </a:p>
          <a:p>
            <a:pPr lvl="0"/>
            <a:r>
              <a:rPr lang="en-US" sz="2800" dirty="0"/>
              <a:t>Strict No-Show Policy  </a:t>
            </a:r>
          </a:p>
          <a:p>
            <a:pPr lvl="1"/>
            <a:endParaRPr lang="en-US" sz="2600" b="1" dirty="0"/>
          </a:p>
          <a:p>
            <a:pPr lvl="1"/>
            <a:endParaRPr lang="en-US" sz="2600" b="1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2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175506"/>
            <a:ext cx="5865535" cy="1285741"/>
          </a:xfrm>
        </p:spPr>
        <p:txBody>
          <a:bodyPr>
            <a:normAutofit/>
          </a:bodyPr>
          <a:lstStyle/>
          <a:p>
            <a:r>
              <a:rPr lang="en-US" b="1" dirty="0"/>
              <a:t>Prime Performance </a:t>
            </a:r>
            <a:br>
              <a:rPr lang="en-US" b="1" dirty="0"/>
            </a:br>
            <a:r>
              <a:rPr lang="en-US" b="1" dirty="0" smtClean="0"/>
              <a:t>September 2018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6276" y="1636753"/>
            <a:ext cx="4238069" cy="504574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600" dirty="0"/>
              <a:t>Average Ride Time:       </a:t>
            </a:r>
            <a:r>
              <a:rPr lang="en-US" sz="2600" dirty="0" smtClean="0"/>
              <a:t>15.5 </a:t>
            </a:r>
            <a:r>
              <a:rPr lang="en-US" sz="2600" dirty="0"/>
              <a:t>minutes</a:t>
            </a:r>
          </a:p>
          <a:p>
            <a:r>
              <a:rPr lang="en-US" sz="2600" dirty="0"/>
              <a:t>Average Wait Time:      </a:t>
            </a:r>
            <a:r>
              <a:rPr lang="en-US" sz="2600" dirty="0" smtClean="0"/>
              <a:t>17.5 </a:t>
            </a:r>
            <a:r>
              <a:rPr lang="en-US" sz="2600" dirty="0"/>
              <a:t>minutes</a:t>
            </a:r>
          </a:p>
          <a:p>
            <a:pPr lvl="0"/>
            <a:r>
              <a:rPr lang="en-US" sz="2600" dirty="0"/>
              <a:t>Average Daily Rides: 355</a:t>
            </a:r>
          </a:p>
          <a:p>
            <a:pPr lvl="0"/>
            <a:r>
              <a:rPr lang="en-US" sz="2600" dirty="0"/>
              <a:t>Passengers Per In-Service Hour: </a:t>
            </a:r>
            <a:r>
              <a:rPr lang="en-US" sz="2600" dirty="0" smtClean="0"/>
              <a:t>3.9</a:t>
            </a:r>
            <a:endParaRPr lang="en-US" sz="2600" dirty="0"/>
          </a:p>
          <a:p>
            <a:pPr lvl="0"/>
            <a:r>
              <a:rPr lang="en-US" sz="2600" dirty="0"/>
              <a:t>Peak Buses Used: 12</a:t>
            </a:r>
          </a:p>
          <a:p>
            <a:pPr lvl="0"/>
            <a:r>
              <a:rPr lang="en-US" sz="2600" dirty="0"/>
              <a:t>Average Subsidy Per Passenger: $8.00</a:t>
            </a:r>
          </a:p>
          <a:p>
            <a:pPr lvl="0"/>
            <a:r>
              <a:rPr lang="en-US" sz="2600" dirty="0"/>
              <a:t>Ride Booking Method</a:t>
            </a:r>
          </a:p>
          <a:p>
            <a:pPr lvl="1"/>
            <a:r>
              <a:rPr lang="en-US" sz="2600" dirty="0"/>
              <a:t>60% Online</a:t>
            </a:r>
          </a:p>
          <a:p>
            <a:pPr lvl="1"/>
            <a:r>
              <a:rPr lang="en-US" sz="2600" dirty="0"/>
              <a:t>40% Phone</a:t>
            </a:r>
          </a:p>
          <a:p>
            <a:pPr lvl="0"/>
            <a:endParaRPr lang="en-US" sz="2800" b="1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85" y="-164644"/>
            <a:ext cx="7895207" cy="84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97552" cy="6755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Prime Performance – Daily Feedback From Rider</a:t>
            </a:r>
            <a:br>
              <a:rPr lang="en-US" b="1" dirty="0"/>
            </a:br>
            <a:r>
              <a:rPr lang="en-US" sz="3100" b="1" dirty="0"/>
              <a:t>June 2015 - Today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4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7700" y="1093694"/>
          <a:ext cx="10827124" cy="551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34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218173"/>
            <a:ext cx="10515600" cy="736089"/>
          </a:xfrm>
        </p:spPr>
        <p:txBody>
          <a:bodyPr/>
          <a:lstStyle/>
          <a:p>
            <a:r>
              <a:rPr lang="en-US" dirty="0"/>
              <a:t>What’s Next?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352799" cy="12037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3179" y="1471221"/>
            <a:ext cx="10233456" cy="5216450"/>
          </a:xfrm>
        </p:spPr>
        <p:txBody>
          <a:bodyPr>
            <a:normAutofit/>
          </a:bodyPr>
          <a:lstStyle/>
          <a:p>
            <a:pPr lvl="1"/>
            <a:r>
              <a:rPr lang="en-US" sz="2600" b="1" dirty="0"/>
              <a:t>Service Expansion</a:t>
            </a:r>
          </a:p>
          <a:p>
            <a:pPr lvl="2"/>
            <a:r>
              <a:rPr lang="en-US" sz="2200" b="1" dirty="0"/>
              <a:t>Hours of operation (evenings and weekends)</a:t>
            </a:r>
          </a:p>
          <a:p>
            <a:pPr lvl="2"/>
            <a:r>
              <a:rPr lang="en-US" sz="2200" b="1" dirty="0"/>
              <a:t>Service area expansion</a:t>
            </a:r>
          </a:p>
          <a:p>
            <a:pPr lvl="3"/>
            <a:r>
              <a:rPr lang="en-US" sz="2000" b="1" dirty="0"/>
              <a:t>Shakopee</a:t>
            </a:r>
          </a:p>
          <a:p>
            <a:pPr lvl="3"/>
            <a:r>
              <a:rPr lang="en-US" sz="2000" b="1" dirty="0"/>
              <a:t>494 Corridor</a:t>
            </a:r>
          </a:p>
          <a:p>
            <a:pPr lvl="3"/>
            <a:r>
              <a:rPr lang="en-US" sz="2000" b="1" dirty="0"/>
              <a:t>County-Wide Service</a:t>
            </a:r>
          </a:p>
          <a:p>
            <a:pPr lvl="2"/>
            <a:r>
              <a:rPr lang="en-US" sz="2200" b="1" dirty="0"/>
              <a:t>Paratransit Services</a:t>
            </a:r>
          </a:p>
          <a:p>
            <a:pPr lvl="1"/>
            <a:r>
              <a:rPr lang="en-US" sz="2400" b="1" dirty="0"/>
              <a:t>TNC Partnerships</a:t>
            </a:r>
          </a:p>
          <a:p>
            <a:pPr lvl="1"/>
            <a:r>
              <a:rPr lang="en-US" sz="2400" b="1" dirty="0"/>
              <a:t>Electric Vehicles </a:t>
            </a:r>
          </a:p>
          <a:p>
            <a:pPr lvl="1"/>
            <a:r>
              <a:rPr lang="en-US" sz="2400" b="1" dirty="0"/>
              <a:t>AV Demonstrations</a:t>
            </a:r>
          </a:p>
          <a:p>
            <a:pPr lvl="1"/>
            <a:endParaRPr lang="en-US" sz="2400" b="1" dirty="0"/>
          </a:p>
          <a:p>
            <a:pPr lvl="1"/>
            <a:endParaRPr lang="en-US" sz="2600" b="1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8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58" y="170329"/>
            <a:ext cx="10515600" cy="1203702"/>
          </a:xfrm>
        </p:spPr>
        <p:txBody>
          <a:bodyPr>
            <a:normAutofit/>
          </a:bodyPr>
          <a:lstStyle/>
          <a:p>
            <a:r>
              <a:rPr lang="en-US" dirty="0"/>
              <a:t>What’s Next? – Golden Triangle </a:t>
            </a:r>
            <a:br>
              <a:rPr lang="en-US" dirty="0"/>
            </a:br>
            <a:r>
              <a:rPr lang="en-US" dirty="0"/>
              <a:t>Autonomous Demonstration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68829"/>
            <a:ext cx="6473850" cy="5849069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2400" b="1" dirty="0"/>
          </a:p>
          <a:p>
            <a:pPr lvl="1"/>
            <a:r>
              <a:rPr lang="en-US" sz="2600" b="1" dirty="0"/>
              <a:t>Eden Prairie’s Golden Triangle Area (GTA)</a:t>
            </a:r>
          </a:p>
          <a:p>
            <a:pPr lvl="2"/>
            <a:r>
              <a:rPr lang="en-US" sz="2400" b="1" dirty="0"/>
              <a:t>Largest Suburban Business Park in the Twin Cities Metro Area </a:t>
            </a:r>
          </a:p>
          <a:p>
            <a:pPr lvl="3"/>
            <a:r>
              <a:rPr lang="en-US" sz="2200" b="1" dirty="0"/>
              <a:t>20,000+ Jobs</a:t>
            </a:r>
          </a:p>
          <a:p>
            <a:pPr lvl="3"/>
            <a:r>
              <a:rPr lang="en-US" sz="2200" b="1" dirty="0"/>
              <a:t>9.8 million sqft. of office, commercial, and industrial property.</a:t>
            </a:r>
          </a:p>
          <a:p>
            <a:pPr lvl="3"/>
            <a:r>
              <a:rPr lang="en-US" sz="2200" b="1" dirty="0"/>
              <a:t>Accounts for 9% of all office/industrial space in the Twin Cities</a:t>
            </a:r>
          </a:p>
          <a:p>
            <a:pPr lvl="3"/>
            <a:r>
              <a:rPr lang="en-US" sz="2200" b="1" dirty="0"/>
              <a:t>Increased employment density anticipated with SWLRT</a:t>
            </a:r>
          </a:p>
          <a:p>
            <a:pPr lvl="2"/>
            <a:r>
              <a:rPr lang="en-US" sz="2400" b="1" dirty="0"/>
              <a:t>Large Employers: Optum, </a:t>
            </a:r>
            <a:r>
              <a:rPr lang="en-US" sz="2400" b="1" dirty="0" err="1"/>
              <a:t>SuperValu</a:t>
            </a:r>
            <a:r>
              <a:rPr lang="en-US" sz="2400" b="1" dirty="0"/>
              <a:t>, Starkey Labs, </a:t>
            </a:r>
            <a:r>
              <a:rPr lang="en-US" sz="2400" b="1" dirty="0" err="1"/>
              <a:t>Evine</a:t>
            </a:r>
            <a:r>
              <a:rPr lang="en-US" sz="2400" b="1" dirty="0"/>
              <a:t>, Cigna, Lifetouch Studios</a:t>
            </a:r>
          </a:p>
          <a:p>
            <a:pPr lvl="2"/>
            <a:r>
              <a:rPr lang="en-US" sz="2400" b="1" dirty="0"/>
              <a:t>Majority of jobs outside of ¼-mile buffer of planned SWLRT stations</a:t>
            </a:r>
          </a:p>
          <a:p>
            <a:pPr lvl="0"/>
            <a:endParaRPr lang="en-US" dirty="0"/>
          </a:p>
        </p:txBody>
      </p:sp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77BBD00F-F923-413A-9686-AE10DF3E4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4444" r="13230" b="8750"/>
          <a:stretch/>
        </p:blipFill>
        <p:spPr>
          <a:xfrm>
            <a:off x="7315201" y="40101"/>
            <a:ext cx="4771570" cy="6777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653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E5745-F3EC-47F6-B25B-54EAD243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05126"/>
            <a:ext cx="9405288" cy="2183490"/>
          </a:xfrm>
        </p:spPr>
        <p:txBody>
          <a:bodyPr>
            <a:normAutofit/>
          </a:bodyPr>
          <a:lstStyle/>
          <a:p>
            <a:r>
              <a:rPr lang="en-US" sz="5400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6B8FF-FD7F-4E9B-AC14-E5E90B09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3826294"/>
            <a:ext cx="3264881" cy="16540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Dave Jacobson</a:t>
            </a:r>
            <a:endParaRPr lang="en-US" dirty="0"/>
          </a:p>
          <a:p>
            <a:r>
              <a:rPr lang="en-US" dirty="0"/>
              <a:t>Chief </a:t>
            </a:r>
            <a:r>
              <a:rPr lang="en-US" dirty="0" smtClean="0"/>
              <a:t>Operating</a:t>
            </a:r>
            <a:r>
              <a:rPr lang="en-US" dirty="0" smtClean="0"/>
              <a:t> </a:t>
            </a:r>
            <a:r>
              <a:rPr lang="en-US" dirty="0"/>
              <a:t>Officer</a:t>
            </a:r>
          </a:p>
          <a:p>
            <a:r>
              <a:rPr lang="en-US" dirty="0" err="1"/>
              <a:t>SouthWest</a:t>
            </a:r>
            <a:r>
              <a:rPr lang="en-US" dirty="0"/>
              <a:t> Transit                                        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djacobson@swtransit.org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952-974-3110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248C0AC4-486B-439A-BEA7-95480D46EBAE}"/>
              </a:ext>
            </a:extLst>
          </p:cNvPr>
          <p:cNvSpPr txBox="1">
            <a:spLocks/>
          </p:cNvSpPr>
          <p:nvPr/>
        </p:nvSpPr>
        <p:spPr>
          <a:xfrm>
            <a:off x="5383454" y="3826294"/>
            <a:ext cx="3264881" cy="16540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Charlie Cochrane</a:t>
            </a:r>
            <a:endParaRPr lang="en-US" dirty="0"/>
          </a:p>
          <a:p>
            <a:r>
              <a:rPr lang="en-US" dirty="0" smtClean="0"/>
              <a:t>Transit Planner</a:t>
            </a:r>
            <a:endParaRPr lang="en-US" dirty="0"/>
          </a:p>
          <a:p>
            <a:r>
              <a:rPr lang="en-US" dirty="0" err="1"/>
              <a:t>SouthWest</a:t>
            </a:r>
            <a:r>
              <a:rPr lang="en-US" dirty="0"/>
              <a:t> Transit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ccochrane@swtransit.org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952-974-3130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690" y="179720"/>
            <a:ext cx="8596668" cy="919752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73" y="1143010"/>
            <a:ext cx="6772149" cy="5100344"/>
          </a:xfrm>
        </p:spPr>
        <p:txBody>
          <a:bodyPr>
            <a:noAutofit/>
          </a:bodyPr>
          <a:lstStyle/>
          <a:p>
            <a:r>
              <a:rPr lang="en-US" dirty="0"/>
              <a:t>Public Transportation serving southwestern suburbs of Minneapolis: Eden Prairie, Chanhassen, Chaska, Carver, and Victoria</a:t>
            </a:r>
          </a:p>
          <a:p>
            <a:r>
              <a:rPr lang="en-US" dirty="0"/>
              <a:t>Over 1,000,000 rides annually </a:t>
            </a:r>
          </a:p>
          <a:p>
            <a:pPr lvl="1"/>
            <a:r>
              <a:rPr lang="en-US" dirty="0"/>
              <a:t>90% Fixed Route</a:t>
            </a:r>
          </a:p>
          <a:p>
            <a:pPr lvl="1"/>
            <a:r>
              <a:rPr lang="en-US" dirty="0"/>
              <a:t>10% </a:t>
            </a:r>
            <a:r>
              <a:rPr lang="en-US" dirty="0" err="1"/>
              <a:t>Microtransit</a:t>
            </a:r>
            <a:endParaRPr lang="en-US" dirty="0"/>
          </a:p>
          <a:p>
            <a:r>
              <a:rPr lang="en-US" dirty="0"/>
              <a:t>Large majority of ridership is park and ride express trips to/from downtown Minneapolis and the University of Minnesota</a:t>
            </a:r>
          </a:p>
          <a:p>
            <a:r>
              <a:rPr lang="en-US" dirty="0"/>
              <a:t>Multiple Real Estate holdings</a:t>
            </a:r>
          </a:p>
          <a:p>
            <a:pPr lvl="1"/>
            <a:r>
              <a:rPr lang="en-US" dirty="0"/>
              <a:t>First suburban TOD in the region</a:t>
            </a:r>
          </a:p>
          <a:p>
            <a:r>
              <a:rPr lang="en-US" dirty="0"/>
              <a:t>State and National award winner</a:t>
            </a:r>
          </a:p>
          <a:p>
            <a:r>
              <a:rPr lang="en-US" dirty="0"/>
              <a:t>Motto - “Expect the Best”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42222" y="3107113"/>
            <a:ext cx="3974273" cy="3599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23" y="174368"/>
            <a:ext cx="3974273" cy="2649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5" y="96089"/>
            <a:ext cx="1944131" cy="8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1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0" y="139915"/>
            <a:ext cx="5158873" cy="1325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SW PRIME FLEET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  <p:pic>
        <p:nvPicPr>
          <p:cNvPr id="6" name="Picture 5" descr="A van parked on the side of a road&#10;&#10;Description generated with very high confidence">
            <a:extLst>
              <a:ext uri="{FF2B5EF4-FFF2-40B4-BE49-F238E27FC236}">
                <a16:creationId xmlns:a16="http://schemas.microsoft.com/office/drawing/2014/main" xmlns="" id="{2172BBAE-E84A-47B7-BE04-2C68FDD55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15058" r="3818" b="12640"/>
          <a:stretch/>
        </p:blipFill>
        <p:spPr>
          <a:xfrm>
            <a:off x="381545" y="1775723"/>
            <a:ext cx="6412829" cy="3748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black car parked in a parking lot&#10;&#10;Description generated with very high confidence">
            <a:extLst>
              <a:ext uri="{FF2B5EF4-FFF2-40B4-BE49-F238E27FC236}">
                <a16:creationId xmlns:a16="http://schemas.microsoft.com/office/drawing/2014/main" xmlns="" id="{15871FB4-A903-4C08-9F81-4394ECFD6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30" y="2295675"/>
            <a:ext cx="4943830" cy="274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41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0" y="139915"/>
            <a:ext cx="5158873" cy="1325563"/>
          </a:xfrm>
        </p:spPr>
        <p:txBody>
          <a:bodyPr>
            <a:noAutofit/>
          </a:bodyPr>
          <a:lstStyle/>
          <a:p>
            <a:r>
              <a:rPr lang="en-US" sz="4400" dirty="0"/>
              <a:t>WHAT IS SW PRIME?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38" y="1686571"/>
            <a:ext cx="9395274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First of its kind shared ride </a:t>
            </a:r>
            <a:r>
              <a:rPr lang="en-US" sz="3200" dirty="0" err="1"/>
              <a:t>microtransit</a:t>
            </a:r>
            <a:r>
              <a:rPr lang="en-US" sz="3200" dirty="0"/>
              <a:t> service in Minnesota. Service began operating in 2015.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 general public can request a ride </a:t>
            </a:r>
            <a:r>
              <a:rPr lang="en-US" sz="3200" b="1" u="sng" dirty="0">
                <a:solidFill>
                  <a:schemeClr val="tx1"/>
                </a:solidFill>
              </a:rPr>
              <a:t>on demand</a:t>
            </a:r>
            <a:r>
              <a:rPr lang="en-US" sz="3200" dirty="0">
                <a:solidFill>
                  <a:schemeClr val="tx1"/>
                </a:solidFill>
              </a:rPr>
              <a:t> only.  No advanced scheduling.</a:t>
            </a:r>
          </a:p>
          <a:p>
            <a:pPr lvl="0"/>
            <a:r>
              <a:rPr lang="en-US" sz="3200" dirty="0"/>
              <a:t>Curb-to-curb service. 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Serving Eden Prairie, Chanhassen, Chaska, Victoria and Carver (Southdale Transit Center on Saturdays).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Scheduling software (</a:t>
            </a:r>
            <a:r>
              <a:rPr lang="en-US" sz="3200" dirty="0" err="1">
                <a:solidFill>
                  <a:schemeClr val="tx1"/>
                </a:solidFill>
              </a:rPr>
              <a:t>Ridecell</a:t>
            </a:r>
            <a:r>
              <a:rPr lang="en-US" sz="3200" dirty="0">
                <a:solidFill>
                  <a:schemeClr val="tx1"/>
                </a:solidFill>
              </a:rPr>
              <a:t>) used to book and route the rides.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0" y="139915"/>
            <a:ext cx="5158873" cy="1325563"/>
          </a:xfrm>
        </p:spPr>
        <p:txBody>
          <a:bodyPr>
            <a:noAutofit/>
          </a:bodyPr>
          <a:lstStyle/>
          <a:p>
            <a:r>
              <a:rPr lang="en-US" sz="4400" dirty="0"/>
              <a:t>WHY PRIME?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38" y="1686571"/>
            <a:ext cx="939527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Need for a lower cost local service option (two times rule).</a:t>
            </a:r>
          </a:p>
          <a:p>
            <a:r>
              <a:rPr lang="en-US" sz="2400" dirty="0"/>
              <a:t>Prior attempts at traditional circulators/demand-response services were cost prohibitive.</a:t>
            </a:r>
          </a:p>
          <a:p>
            <a:r>
              <a:rPr lang="en-US" sz="2400" dirty="0"/>
              <a:t>Increase in demand for first mile/last mile services.</a:t>
            </a:r>
          </a:p>
          <a:p>
            <a:r>
              <a:rPr lang="en-US" sz="2400" dirty="0"/>
              <a:t>Need for local service with minimal support staff.</a:t>
            </a:r>
          </a:p>
          <a:p>
            <a:r>
              <a:rPr lang="en-US" sz="2400" dirty="0"/>
              <a:t>Technology evolution.</a:t>
            </a:r>
          </a:p>
          <a:p>
            <a:r>
              <a:rPr lang="en-US" sz="2400" dirty="0"/>
              <a:t>Tech-savvy service area population.</a:t>
            </a:r>
          </a:p>
          <a:p>
            <a:r>
              <a:rPr lang="en-US" sz="2400" dirty="0"/>
              <a:t>Long track record of service innovation.</a:t>
            </a:r>
          </a:p>
          <a:p>
            <a:r>
              <a:rPr lang="en-US" sz="2400" dirty="0"/>
              <a:t>Willingness to take a risk.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34876"/>
            <a:ext cx="10515600" cy="1325563"/>
          </a:xfrm>
        </p:spPr>
        <p:txBody>
          <a:bodyPr/>
          <a:lstStyle/>
          <a:p>
            <a:r>
              <a:rPr lang="en-US" dirty="0"/>
              <a:t>Service Area Statistics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05" y="1861879"/>
            <a:ext cx="3671007" cy="551009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Population: 118,588 (Minneapolis: 413,651)</a:t>
            </a:r>
          </a:p>
          <a:p>
            <a:pPr lvl="0"/>
            <a:r>
              <a:rPr lang="en-US" sz="2400" dirty="0"/>
              <a:t>89.8 Square Miles (Minneapolis: 58.4)</a:t>
            </a:r>
          </a:p>
          <a:p>
            <a:pPr lvl="0"/>
            <a:r>
              <a:rPr lang="en-US" sz="2400" dirty="0"/>
              <a:t>72,095 Jobs (Minneapolis:324,017)</a:t>
            </a:r>
          </a:p>
          <a:p>
            <a:pPr lvl="0"/>
            <a:r>
              <a:rPr lang="en-US" sz="2400" dirty="0"/>
              <a:t>Average Median HH Income over $100,000 (Minneapolis: $73,231)</a:t>
            </a:r>
          </a:p>
          <a:p>
            <a:pPr marL="0" lv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2C235B05-43DD-4199-8B0D-6ED2A5579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26" y="1133158"/>
            <a:ext cx="6491633" cy="50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1" y="218174"/>
            <a:ext cx="10515600" cy="1325563"/>
          </a:xfrm>
        </p:spPr>
        <p:txBody>
          <a:bodyPr/>
          <a:lstStyle/>
          <a:p>
            <a:r>
              <a:rPr lang="en-US" dirty="0"/>
              <a:t>How do I book a PRIME ride?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50" y="2054467"/>
            <a:ext cx="9470712" cy="49395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100" b="1" dirty="0"/>
              <a:t>1. By Phone</a:t>
            </a:r>
          </a:p>
          <a:p>
            <a:pPr marL="0" lvl="0" indent="0">
              <a:buNone/>
            </a:pPr>
            <a:r>
              <a:rPr lang="en-US" sz="3100" b="1" dirty="0"/>
              <a:t>2. Using your app; and</a:t>
            </a:r>
          </a:p>
          <a:p>
            <a:pPr marL="0" lvl="0" indent="0">
              <a:buNone/>
            </a:pPr>
            <a:r>
              <a:rPr lang="en-US" sz="3100" b="1" dirty="0"/>
              <a:t>3. Using your computer</a:t>
            </a:r>
          </a:p>
          <a:p>
            <a:pPr marL="0" lvl="0" indent="0">
              <a:buNone/>
            </a:pPr>
            <a:endParaRPr lang="en-US" sz="900" b="1" dirty="0"/>
          </a:p>
          <a:p>
            <a:r>
              <a:rPr lang="en-US" sz="2600" dirty="0"/>
              <a:t>Rides booked within 20 seconds.</a:t>
            </a:r>
          </a:p>
          <a:p>
            <a:r>
              <a:rPr lang="en-US" sz="2600" dirty="0"/>
              <a:t>Rides are confirmed automatically via text/phone call.</a:t>
            </a:r>
          </a:p>
          <a:p>
            <a:r>
              <a:rPr lang="en-US" sz="2600" dirty="0"/>
              <a:t>Track vehicle location live using the app.</a:t>
            </a:r>
          </a:p>
          <a:p>
            <a:r>
              <a:rPr lang="en-US" sz="2600" dirty="0"/>
              <a:t>Notifications sent automatically upon vehicle arrival.</a:t>
            </a:r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79800" cy="124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60051F-EDAF-4E32-BA3D-239272EAE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90" y="-283705"/>
            <a:ext cx="4766797" cy="61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97" y="824750"/>
            <a:ext cx="7815080" cy="493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896" y="-941757"/>
            <a:ext cx="6875650" cy="8840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6264" y="5940003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Screen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7888" y="5940003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Computer Screen View</a:t>
            </a:r>
          </a:p>
        </p:txBody>
      </p:sp>
    </p:spTree>
    <p:extLst>
      <p:ext uri="{BB962C8B-B14F-4D97-AF65-F5344CB8AC3E}">
        <p14:creationId xmlns:p14="http://schemas.microsoft.com/office/powerpoint/2010/main" val="384248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0764" y="6154277"/>
            <a:ext cx="239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Dispatch Screen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" y="1007843"/>
            <a:ext cx="12076456" cy="4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589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AD06899-C360-46D0-A77D-FD242F37554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6055F15-55E1-4336-99D0-FCE01B3D03F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104D035-DC7A-4251-99B9-EFF9C5252E3B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90ED135-EDBC-490A-9562-8BAC282CCE1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8EB49CA-EC64-421B-AB3C-C51BD1F7616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A37B119-04EA-4664-85B2-39A4541C699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58FCBC4-F46E-4A46-9123-D797BCE1014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37FCF8E-6AE0-441C-AD57-A060EB56E17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1AEECE8-F7F5-4E0F-90AD-965F3C4F993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0E6B2AC-2AB7-4993-AF1D-C119A606917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1E29FC3-B8EC-4D47-B534-DCFC17DA223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DAAA5A4-F3B6-43A8-890E-47D068B310E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8C6A960-A804-4144-86DB-EF86810D543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0EEA66F-6AAA-4E15-B2E0-6D7622102DB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E01170B-8D15-40FA-919A-13127F9115F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3921889-BCDA-4741-AEF1-F41BA9AD554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2668878-D84F-40C6-8C6E-55EA4E3AA00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9D78A17-8ED3-4E7F-BB03-84B65E5C802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B1E0DEE-3060-4ED3-A98A-A7BC9E105D0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A01D770-ED5E-432C-B1A8-B4334EAD3A2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2934</TotalTime>
  <Words>723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PowerPoint Presentation</vt:lpstr>
      <vt:lpstr>Who We Are</vt:lpstr>
      <vt:lpstr>SW PRIME FLEET</vt:lpstr>
      <vt:lpstr>WHAT IS SW PRIME?</vt:lpstr>
      <vt:lpstr>WHY PRIME?</vt:lpstr>
      <vt:lpstr>Service Area Statistics </vt:lpstr>
      <vt:lpstr>How do I book a PRIME ride?</vt:lpstr>
      <vt:lpstr>PowerPoint Presentation</vt:lpstr>
      <vt:lpstr>PowerPoint Presentation</vt:lpstr>
      <vt:lpstr>PowerPoint Presentation</vt:lpstr>
      <vt:lpstr>PowerPoint Presentation</vt:lpstr>
      <vt:lpstr>SW PRIME SERVICE  INFORMATION</vt:lpstr>
      <vt:lpstr>What Makes Prime Efficient?</vt:lpstr>
      <vt:lpstr>Prime Performance  September 2018</vt:lpstr>
      <vt:lpstr>Prime Performance – Daily Feedback From Rider June 2015 - Today</vt:lpstr>
      <vt:lpstr>What’s Next?</vt:lpstr>
      <vt:lpstr>What’s Next? – Golden Triangle  Autonomous Demonstration 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Cochrane</dc:creator>
  <cp:lastModifiedBy>Charles Cochrane</cp:lastModifiedBy>
  <cp:revision>148</cp:revision>
  <cp:lastPrinted>2018-08-08T20:54:53Z</cp:lastPrinted>
  <dcterms:created xsi:type="dcterms:W3CDTF">2015-07-15T20:55:42Z</dcterms:created>
  <dcterms:modified xsi:type="dcterms:W3CDTF">2018-10-15T13:45:32Z</dcterms:modified>
</cp:coreProperties>
</file>